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9"/>
  </p:notesMasterIdLst>
  <p:sldIdLst>
    <p:sldId id="275" r:id="rId2"/>
    <p:sldId id="257" r:id="rId3"/>
    <p:sldId id="261" r:id="rId4"/>
    <p:sldId id="258" r:id="rId5"/>
    <p:sldId id="260" r:id="rId6"/>
    <p:sldId id="259" r:id="rId7"/>
    <p:sldId id="265" r:id="rId8"/>
    <p:sldId id="269" r:id="rId9"/>
    <p:sldId id="266" r:id="rId10"/>
    <p:sldId id="268" r:id="rId11"/>
    <p:sldId id="279" r:id="rId12"/>
    <p:sldId id="271" r:id="rId13"/>
    <p:sldId id="280" r:id="rId14"/>
    <p:sldId id="281" r:id="rId15"/>
    <p:sldId id="263" r:id="rId16"/>
    <p:sldId id="278" r:id="rId17"/>
    <p:sldId id="262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52B048-E74D-FE4E-BA1F-5E430F5C5027}">
          <p14:sldIdLst>
            <p14:sldId id="275"/>
          </p14:sldIdLst>
        </p14:section>
        <p14:section name="Introduction" id="{0766F5E0-C0DD-404D-B3B3-1A5C154F4E91}">
          <p14:sldIdLst>
            <p14:sldId id="257"/>
          </p14:sldIdLst>
        </p14:section>
        <p14:section name="Story Telling" id="{2F211DDE-6B27-E54E-95DA-22E97E16438E}">
          <p14:sldIdLst>
            <p14:sldId id="261"/>
            <p14:sldId id="258"/>
          </p14:sldIdLst>
        </p14:section>
        <p14:section name="App structure" id="{C3C607A6-9E47-1E47-8F97-0133C6385DF5}">
          <p14:sldIdLst>
            <p14:sldId id="260"/>
          </p14:sldIdLst>
        </p14:section>
        <p14:section name="User journey" id="{F3E2C0E9-0101-1B42-94CB-EE58605E04A0}">
          <p14:sldIdLst>
            <p14:sldId id="259"/>
            <p14:sldId id="265"/>
          </p14:sldIdLst>
        </p14:section>
        <p14:section name="KPI" id="{EC9C4C43-FED9-F240-8EA6-87620038418B}">
          <p14:sldIdLst>
            <p14:sldId id="269"/>
            <p14:sldId id="266"/>
          </p14:sldIdLst>
        </p14:section>
        <p14:section name="Reports" id="{3DE92622-8AFB-0D4E-B722-2DFDBA6C1D8F}">
          <p14:sldIdLst>
            <p14:sldId id="268"/>
            <p14:sldId id="279"/>
          </p14:sldIdLst>
        </p14:section>
        <p14:section name="Dashboard" id="{8E9AED5C-9550-6742-9D75-B080AF525A53}">
          <p14:sldIdLst>
            <p14:sldId id="271"/>
            <p14:sldId id="280"/>
            <p14:sldId id="281"/>
          </p14:sldIdLst>
        </p14:section>
        <p14:section name="Learned Lessons" id="{A85053F9-54CE-5B4C-BDD1-183DF4FF0BC3}">
          <p14:sldIdLst>
            <p14:sldId id="263"/>
            <p14:sldId id="278"/>
          </p14:sldIdLst>
        </p14:section>
        <p14:section name="Conclusion" id="{600A34F9-39D8-504E-92C8-65868092167D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A7F"/>
    <a:srgbClr val="81A6AE"/>
    <a:srgbClr val="00D0DC"/>
    <a:srgbClr val="FFCC00"/>
    <a:srgbClr val="FFD300"/>
    <a:srgbClr val="3DC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9"/>
    <p:restoredTop sz="96739"/>
  </p:normalViewPr>
  <p:slideViewPr>
    <p:cSldViewPr snapToGrid="0">
      <p:cViewPr varScale="1">
        <p:scale>
          <a:sx n="120" d="100"/>
          <a:sy n="120" d="100"/>
        </p:scale>
        <p:origin x="-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2D6C5-3739-3240-9363-11036671166C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3298A-16B3-0249-AB18-32E0B54163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62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13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1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4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91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51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19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3298A-16B3-0249-AB18-32E0B54163B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5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11/3/23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2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5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0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3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1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jpg"/><Relationship Id="rId3" Type="http://schemas.openxmlformats.org/officeDocument/2006/relationships/image" Target="../media/image43.pn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9.jpg"/><Relationship Id="rId5" Type="http://schemas.openxmlformats.org/officeDocument/2006/relationships/image" Target="../media/image45.png"/><Relationship Id="rId1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image" Target="../media/image44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3.wdp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.png"/><Relationship Id="rId5" Type="http://schemas.openxmlformats.org/officeDocument/2006/relationships/image" Target="../media/image8.jp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94F0D-8572-E078-867C-FFC9E53E0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5379670" cy="882904"/>
          </a:xfrm>
        </p:spPr>
        <p:txBody>
          <a:bodyPr>
            <a:noAutofit/>
          </a:bodyPr>
          <a:lstStyle/>
          <a:p>
            <a:r>
              <a:rPr lang="en-GB" b="1" dirty="0"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D300"/>
                </a:solidFill>
              </a:rPr>
              <a:t>WEB APP SOLUTION FOR </a:t>
            </a:r>
          </a:p>
          <a:p>
            <a:r>
              <a:rPr lang="en-GB" b="1" dirty="0"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D300"/>
                </a:solidFill>
              </a:rPr>
              <a:t>KPI MANAGEMENT</a:t>
            </a:r>
          </a:p>
        </p:txBody>
      </p:sp>
      <p:pic>
        <p:nvPicPr>
          <p:cNvPr id="4" name="Picture 3" descr="Colourful wavy concept">
            <a:extLst>
              <a:ext uri="{FF2B5EF4-FFF2-40B4-BE49-F238E27FC236}">
                <a16:creationId xmlns:a16="http://schemas.microsoft.com/office/drawing/2014/main" id="{8207FC1C-DD36-29E0-F7F4-4919A3A7B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6" r="21534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57889096-72EC-EC9F-B3A1-5C987E93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412" y="4012045"/>
            <a:ext cx="1278578" cy="12785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174" y="6104566"/>
            <a:ext cx="1301110" cy="7216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59922" y="6328584"/>
            <a:ext cx="185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D0DC"/>
                </a:solidFill>
              </a:rPr>
              <a:t>deploy</a:t>
            </a:r>
            <a:r>
              <a:rPr lang="en-US" sz="1100" b="1" dirty="0"/>
              <a:t>(</a:t>
            </a:r>
            <a:r>
              <a:rPr lang="en-US" sz="1100" b="1" dirty="0">
                <a:solidFill>
                  <a:srgbClr val="00D0DC"/>
                </a:solidFill>
              </a:rPr>
              <a:t>impact</a:t>
            </a:r>
            <a:r>
              <a:rPr lang="en-US" sz="1100" b="1" dirty="0"/>
              <a:t>) </a:t>
            </a:r>
            <a:r>
              <a:rPr lang="en-US" sz="1100" b="1" dirty="0">
                <a:solidFill>
                  <a:srgbClr val="00D0DC"/>
                </a:solidFill>
              </a:rPr>
              <a:t>program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62614" y="6328584"/>
            <a:ext cx="185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04 November 2023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1" t="38168" r="30194" b="42024"/>
          <a:stretch>
            <a:fillRect/>
          </a:stretch>
        </p:blipFill>
        <p:spPr>
          <a:xfrm>
            <a:off x="6678405" y="3290925"/>
            <a:ext cx="3698929" cy="964487"/>
          </a:xfrm>
          <a:custGeom>
            <a:avLst/>
            <a:gdLst/>
            <a:ahLst/>
            <a:cxnLst/>
            <a:rect l="l" t="t" r="r" b="b"/>
            <a:pathLst>
              <a:path w="4623644" h="1205661">
                <a:moveTo>
                  <a:pt x="4603105" y="5094"/>
                </a:moveTo>
                <a:cubicBezTo>
                  <a:pt x="4597757" y="75953"/>
                  <a:pt x="4594526" y="128034"/>
                  <a:pt x="4593411" y="161338"/>
                </a:cubicBezTo>
                <a:lnTo>
                  <a:pt x="4588490" y="291708"/>
                </a:lnTo>
                <a:lnTo>
                  <a:pt x="4458762" y="287416"/>
                </a:lnTo>
                <a:lnTo>
                  <a:pt x="4407109" y="286573"/>
                </a:lnTo>
                <a:lnTo>
                  <a:pt x="4326039" y="286573"/>
                </a:lnTo>
                <a:cubicBezTo>
                  <a:pt x="4291193" y="286003"/>
                  <a:pt x="4248325" y="285717"/>
                  <a:pt x="4197434" y="285717"/>
                </a:cubicBezTo>
                <a:cubicBezTo>
                  <a:pt x="4180292" y="285717"/>
                  <a:pt x="4157235" y="286136"/>
                  <a:pt x="4128264" y="286974"/>
                </a:cubicBezTo>
                <a:lnTo>
                  <a:pt x="4113061" y="444889"/>
                </a:lnTo>
                <a:cubicBezTo>
                  <a:pt x="4140000" y="442037"/>
                  <a:pt x="4163123" y="440610"/>
                  <a:pt x="4182432" y="440610"/>
                </a:cubicBezTo>
                <a:cubicBezTo>
                  <a:pt x="4272108" y="440610"/>
                  <a:pt x="4351721" y="455062"/>
                  <a:pt x="4421269" y="483967"/>
                </a:cubicBezTo>
                <a:cubicBezTo>
                  <a:pt x="4490818" y="512871"/>
                  <a:pt x="4541934" y="553747"/>
                  <a:pt x="4574618" y="606595"/>
                </a:cubicBezTo>
                <a:cubicBezTo>
                  <a:pt x="4607302" y="659442"/>
                  <a:pt x="4623644" y="718617"/>
                  <a:pt x="4623644" y="784118"/>
                </a:cubicBezTo>
                <a:cubicBezTo>
                  <a:pt x="4623644" y="847775"/>
                  <a:pt x="4607215" y="909068"/>
                  <a:pt x="4574357" y="968000"/>
                </a:cubicBezTo>
                <a:cubicBezTo>
                  <a:pt x="4541499" y="1026932"/>
                  <a:pt x="4496705" y="1073693"/>
                  <a:pt x="4439976" y="1108285"/>
                </a:cubicBezTo>
                <a:cubicBezTo>
                  <a:pt x="4383246" y="1142876"/>
                  <a:pt x="4318099" y="1167754"/>
                  <a:pt x="4244534" y="1182917"/>
                </a:cubicBezTo>
                <a:cubicBezTo>
                  <a:pt x="4170970" y="1198080"/>
                  <a:pt x="4095714" y="1205661"/>
                  <a:pt x="4018767" y="1205661"/>
                </a:cubicBezTo>
                <a:cubicBezTo>
                  <a:pt x="3989154" y="1205661"/>
                  <a:pt x="3954262" y="1203803"/>
                  <a:pt x="3914090" y="1200085"/>
                </a:cubicBezTo>
                <a:cubicBezTo>
                  <a:pt x="3873918" y="1196368"/>
                  <a:pt x="3840753" y="1192321"/>
                  <a:pt x="3814594" y="1187944"/>
                </a:cubicBezTo>
                <a:cubicBezTo>
                  <a:pt x="3788435" y="1183567"/>
                  <a:pt x="3749764" y="1175629"/>
                  <a:pt x="3698578" y="1164130"/>
                </a:cubicBezTo>
                <a:lnTo>
                  <a:pt x="3692053" y="1068271"/>
                </a:lnTo>
                <a:cubicBezTo>
                  <a:pt x="3690395" y="1040834"/>
                  <a:pt x="3688608" y="1016021"/>
                  <a:pt x="3686691" y="993833"/>
                </a:cubicBezTo>
                <a:cubicBezTo>
                  <a:pt x="3684775" y="971646"/>
                  <a:pt x="3681031" y="928724"/>
                  <a:pt x="3675459" y="865068"/>
                </a:cubicBezTo>
                <a:cubicBezTo>
                  <a:pt x="3803931" y="898158"/>
                  <a:pt x="3905539" y="914702"/>
                  <a:pt x="3980284" y="914702"/>
                </a:cubicBezTo>
                <a:cubicBezTo>
                  <a:pt x="4019373" y="914702"/>
                  <a:pt x="4054740" y="908757"/>
                  <a:pt x="4086386" y="896865"/>
                </a:cubicBezTo>
                <a:cubicBezTo>
                  <a:pt x="4118031" y="884973"/>
                  <a:pt x="4142032" y="868569"/>
                  <a:pt x="4158390" y="847652"/>
                </a:cubicBezTo>
                <a:cubicBezTo>
                  <a:pt x="4174748" y="826735"/>
                  <a:pt x="4182926" y="804229"/>
                  <a:pt x="4182926" y="780134"/>
                </a:cubicBezTo>
                <a:cubicBezTo>
                  <a:pt x="4182926" y="745921"/>
                  <a:pt x="4166107" y="719433"/>
                  <a:pt x="4132470" y="700668"/>
                </a:cubicBezTo>
                <a:cubicBezTo>
                  <a:pt x="4098832" y="681904"/>
                  <a:pt x="4043303" y="672522"/>
                  <a:pt x="3965884" y="672522"/>
                </a:cubicBezTo>
                <a:cubicBezTo>
                  <a:pt x="3930824" y="672522"/>
                  <a:pt x="3896495" y="673776"/>
                  <a:pt x="3862898" y="676286"/>
                </a:cubicBezTo>
                <a:cubicBezTo>
                  <a:pt x="3829301" y="678795"/>
                  <a:pt x="3776234" y="684101"/>
                  <a:pt x="3703700" y="692204"/>
                </a:cubicBezTo>
                <a:lnTo>
                  <a:pt x="3746568" y="130357"/>
                </a:lnTo>
                <a:cubicBezTo>
                  <a:pt x="3748146" y="105022"/>
                  <a:pt x="3749960" y="63291"/>
                  <a:pt x="3752010" y="5161"/>
                </a:cubicBezTo>
                <a:cubicBezTo>
                  <a:pt x="3892061" y="6186"/>
                  <a:pt x="4032691" y="6699"/>
                  <a:pt x="4173901" y="6699"/>
                </a:cubicBezTo>
                <a:cubicBezTo>
                  <a:pt x="4350375" y="6699"/>
                  <a:pt x="4493443" y="6164"/>
                  <a:pt x="4603105" y="5094"/>
                </a:cubicBezTo>
                <a:close/>
                <a:moveTo>
                  <a:pt x="2604607" y="5094"/>
                </a:moveTo>
                <a:cubicBezTo>
                  <a:pt x="2702521" y="6173"/>
                  <a:pt x="2773687" y="6712"/>
                  <a:pt x="2818107" y="6712"/>
                </a:cubicBezTo>
                <a:cubicBezTo>
                  <a:pt x="2845197" y="6712"/>
                  <a:pt x="2911335" y="6173"/>
                  <a:pt x="3016523" y="5094"/>
                </a:cubicBezTo>
                <a:cubicBezTo>
                  <a:pt x="3006307" y="144067"/>
                  <a:pt x="2998178" y="269222"/>
                  <a:pt x="2992134" y="380560"/>
                </a:cubicBezTo>
                <a:cubicBezTo>
                  <a:pt x="2984352" y="537485"/>
                  <a:pt x="2978849" y="681940"/>
                  <a:pt x="2975627" y="813923"/>
                </a:cubicBezTo>
                <a:cubicBezTo>
                  <a:pt x="2972404" y="945906"/>
                  <a:pt x="2970793" y="1069354"/>
                  <a:pt x="2970793" y="1184267"/>
                </a:cubicBezTo>
                <a:lnTo>
                  <a:pt x="2780667" y="1182582"/>
                </a:lnTo>
                <a:cubicBezTo>
                  <a:pt x="2747078" y="1182582"/>
                  <a:pt x="2672516" y="1183144"/>
                  <a:pt x="2556979" y="1184267"/>
                </a:cubicBezTo>
                <a:cubicBezTo>
                  <a:pt x="2589293" y="723065"/>
                  <a:pt x="2605450" y="371851"/>
                  <a:pt x="2605450" y="130624"/>
                </a:cubicBezTo>
                <a:close/>
                <a:moveTo>
                  <a:pt x="1253691" y="5028"/>
                </a:moveTo>
                <a:lnTo>
                  <a:pt x="894164" y="482275"/>
                </a:lnTo>
                <a:lnTo>
                  <a:pt x="833606" y="559962"/>
                </a:lnTo>
                <a:lnTo>
                  <a:pt x="892867" y="649336"/>
                </a:lnTo>
                <a:lnTo>
                  <a:pt x="1245989" y="1184267"/>
                </a:lnTo>
                <a:lnTo>
                  <a:pt x="1021833" y="1182582"/>
                </a:lnTo>
                <a:cubicBezTo>
                  <a:pt x="977129" y="1182582"/>
                  <a:pt x="897957" y="1183144"/>
                  <a:pt x="784319" y="1184267"/>
                </a:cubicBezTo>
                <a:cubicBezTo>
                  <a:pt x="718823" y="1060896"/>
                  <a:pt x="617787" y="886877"/>
                  <a:pt x="481209" y="662210"/>
                </a:cubicBezTo>
                <a:lnTo>
                  <a:pt x="433425" y="583984"/>
                </a:lnTo>
                <a:lnTo>
                  <a:pt x="429299" y="651221"/>
                </a:lnTo>
                <a:lnTo>
                  <a:pt x="408653" y="1184267"/>
                </a:lnTo>
                <a:lnTo>
                  <a:pt x="209394" y="1182582"/>
                </a:lnTo>
                <a:cubicBezTo>
                  <a:pt x="183641" y="1182582"/>
                  <a:pt x="113843" y="1183144"/>
                  <a:pt x="0" y="1184267"/>
                </a:cubicBezTo>
                <a:cubicBezTo>
                  <a:pt x="10661" y="1066600"/>
                  <a:pt x="18189" y="973857"/>
                  <a:pt x="22584" y="906038"/>
                </a:cubicBezTo>
                <a:cubicBezTo>
                  <a:pt x="31008" y="783370"/>
                  <a:pt x="39931" y="616621"/>
                  <a:pt x="49354" y="405791"/>
                </a:cubicBezTo>
                <a:cubicBezTo>
                  <a:pt x="56048" y="258119"/>
                  <a:pt x="59396" y="154282"/>
                  <a:pt x="59396" y="94281"/>
                </a:cubicBezTo>
                <a:lnTo>
                  <a:pt x="59396" y="5094"/>
                </a:lnTo>
                <a:cubicBezTo>
                  <a:pt x="152878" y="6173"/>
                  <a:pt x="222957" y="6712"/>
                  <a:pt x="269632" y="6712"/>
                </a:cubicBezTo>
                <a:cubicBezTo>
                  <a:pt x="305119" y="6712"/>
                  <a:pt x="371561" y="6169"/>
                  <a:pt x="468958" y="5081"/>
                </a:cubicBezTo>
                <a:lnTo>
                  <a:pt x="436006" y="541935"/>
                </a:lnTo>
                <a:lnTo>
                  <a:pt x="608286" y="309853"/>
                </a:lnTo>
                <a:lnTo>
                  <a:pt x="765974" y="80201"/>
                </a:lnTo>
                <a:lnTo>
                  <a:pt x="814766" y="5188"/>
                </a:lnTo>
                <a:cubicBezTo>
                  <a:pt x="913535" y="6204"/>
                  <a:pt x="987068" y="6712"/>
                  <a:pt x="1035365" y="6712"/>
                </a:cubicBezTo>
                <a:cubicBezTo>
                  <a:pt x="1057401" y="6712"/>
                  <a:pt x="1130176" y="6151"/>
                  <a:pt x="1253691" y="5028"/>
                </a:cubicBezTo>
                <a:close/>
                <a:moveTo>
                  <a:pt x="2005060" y="0"/>
                </a:moveTo>
                <a:cubicBezTo>
                  <a:pt x="2081009" y="0"/>
                  <a:pt x="2138122" y="5041"/>
                  <a:pt x="2176400" y="15123"/>
                </a:cubicBezTo>
                <a:cubicBezTo>
                  <a:pt x="2214678" y="25205"/>
                  <a:pt x="2249213" y="41043"/>
                  <a:pt x="2280007" y="62638"/>
                </a:cubicBezTo>
                <a:cubicBezTo>
                  <a:pt x="2310801" y="84232"/>
                  <a:pt x="2336260" y="109517"/>
                  <a:pt x="2356384" y="138493"/>
                </a:cubicBezTo>
                <a:cubicBezTo>
                  <a:pt x="2376508" y="167468"/>
                  <a:pt x="2391593" y="200418"/>
                  <a:pt x="2401639" y="237340"/>
                </a:cubicBezTo>
                <a:cubicBezTo>
                  <a:pt x="2411685" y="274263"/>
                  <a:pt x="2416708" y="311288"/>
                  <a:pt x="2416708" y="348415"/>
                </a:cubicBezTo>
                <a:cubicBezTo>
                  <a:pt x="2416708" y="426352"/>
                  <a:pt x="2397650" y="497828"/>
                  <a:pt x="2359533" y="562844"/>
                </a:cubicBezTo>
                <a:cubicBezTo>
                  <a:pt x="2321416" y="627859"/>
                  <a:pt x="2267986" y="676370"/>
                  <a:pt x="2199245" y="708377"/>
                </a:cubicBezTo>
                <a:cubicBezTo>
                  <a:pt x="2130503" y="740383"/>
                  <a:pt x="2053420" y="756386"/>
                  <a:pt x="1967995" y="756386"/>
                </a:cubicBezTo>
                <a:cubicBezTo>
                  <a:pt x="1935806" y="756386"/>
                  <a:pt x="1895817" y="752268"/>
                  <a:pt x="1848028" y="744031"/>
                </a:cubicBezTo>
                <a:cubicBezTo>
                  <a:pt x="1842207" y="710710"/>
                  <a:pt x="1833095" y="668232"/>
                  <a:pt x="1820690" y="616596"/>
                </a:cubicBezTo>
                <a:cubicBezTo>
                  <a:pt x="1808286" y="564961"/>
                  <a:pt x="1798153" y="520562"/>
                  <a:pt x="1790291" y="483398"/>
                </a:cubicBezTo>
                <a:cubicBezTo>
                  <a:pt x="1827106" y="488533"/>
                  <a:pt x="1858605" y="491100"/>
                  <a:pt x="1884786" y="491100"/>
                </a:cubicBezTo>
                <a:cubicBezTo>
                  <a:pt x="1936871" y="491100"/>
                  <a:pt x="1975077" y="479262"/>
                  <a:pt x="1999404" y="455586"/>
                </a:cubicBezTo>
                <a:cubicBezTo>
                  <a:pt x="2023731" y="431910"/>
                  <a:pt x="2035894" y="402934"/>
                  <a:pt x="2035894" y="368660"/>
                </a:cubicBezTo>
                <a:cubicBezTo>
                  <a:pt x="2035894" y="352462"/>
                  <a:pt x="2033305" y="338155"/>
                  <a:pt x="2028126" y="325738"/>
                </a:cubicBezTo>
                <a:cubicBezTo>
                  <a:pt x="2022947" y="313320"/>
                  <a:pt x="2014895" y="303265"/>
                  <a:pt x="2003970" y="295572"/>
                </a:cubicBezTo>
                <a:cubicBezTo>
                  <a:pt x="1993046" y="287879"/>
                  <a:pt x="1980078" y="282744"/>
                  <a:pt x="1965067" y="280168"/>
                </a:cubicBezTo>
                <a:cubicBezTo>
                  <a:pt x="1950055" y="277592"/>
                  <a:pt x="1933176" y="276304"/>
                  <a:pt x="1914430" y="276304"/>
                </a:cubicBezTo>
                <a:cubicBezTo>
                  <a:pt x="1894827" y="276304"/>
                  <a:pt x="1874419" y="276848"/>
                  <a:pt x="1853203" y="277935"/>
                </a:cubicBezTo>
                <a:lnTo>
                  <a:pt x="1797605" y="281893"/>
                </a:lnTo>
                <a:cubicBezTo>
                  <a:pt x="1791107" y="380422"/>
                  <a:pt x="1785954" y="495156"/>
                  <a:pt x="1782148" y="626097"/>
                </a:cubicBezTo>
                <a:cubicBezTo>
                  <a:pt x="1775221" y="860067"/>
                  <a:pt x="1771758" y="1004089"/>
                  <a:pt x="1771758" y="1058163"/>
                </a:cubicBezTo>
                <a:lnTo>
                  <a:pt x="1771758" y="1184267"/>
                </a:lnTo>
                <a:lnTo>
                  <a:pt x="1586700" y="1182582"/>
                </a:lnTo>
                <a:cubicBezTo>
                  <a:pt x="1563184" y="1182582"/>
                  <a:pt x="1499261" y="1183144"/>
                  <a:pt x="1394929" y="1184267"/>
                </a:cubicBezTo>
                <a:lnTo>
                  <a:pt x="1411616" y="950577"/>
                </a:lnTo>
                <a:lnTo>
                  <a:pt x="1433224" y="531441"/>
                </a:lnTo>
                <a:lnTo>
                  <a:pt x="1442330" y="235776"/>
                </a:lnTo>
                <a:cubicBezTo>
                  <a:pt x="1442892" y="204077"/>
                  <a:pt x="1443173" y="172289"/>
                  <a:pt x="1443173" y="140412"/>
                </a:cubicBezTo>
                <a:cubicBezTo>
                  <a:pt x="1443173" y="116548"/>
                  <a:pt x="1442892" y="71420"/>
                  <a:pt x="1442330" y="5028"/>
                </a:cubicBezTo>
                <a:cubicBezTo>
                  <a:pt x="1519759" y="6703"/>
                  <a:pt x="1584783" y="7541"/>
                  <a:pt x="1637404" y="7541"/>
                </a:cubicBezTo>
                <a:cubicBezTo>
                  <a:pt x="1685273" y="7541"/>
                  <a:pt x="1746700" y="6284"/>
                  <a:pt x="1821687" y="3771"/>
                </a:cubicBezTo>
                <a:cubicBezTo>
                  <a:pt x="1896673" y="1257"/>
                  <a:pt x="1957797" y="0"/>
                  <a:pt x="20050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387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3861" y="1111168"/>
            <a:ext cx="11216640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Reports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7E02799-9E62-029B-CB55-809362A7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3" y="1214231"/>
            <a:ext cx="8156030" cy="5216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A9E46F42-F016-6EE6-03DB-894A118A272C}"/>
              </a:ext>
            </a:extLst>
          </p:cNvPr>
          <p:cNvSpPr/>
          <p:nvPr/>
        </p:nvSpPr>
        <p:spPr>
          <a:xfrm>
            <a:off x="8832445" y="3550186"/>
            <a:ext cx="2824659" cy="2177283"/>
          </a:xfrm>
          <a:custGeom>
            <a:avLst/>
            <a:gdLst>
              <a:gd name="connsiteX0" fmla="*/ 0 w 2525900"/>
              <a:gd name="connsiteY0" fmla="*/ 0 h 2055221"/>
              <a:gd name="connsiteX1" fmla="*/ 2525900 w 2525900"/>
              <a:gd name="connsiteY1" fmla="*/ 0 h 2055221"/>
              <a:gd name="connsiteX2" fmla="*/ 2525900 w 2525900"/>
              <a:gd name="connsiteY2" fmla="*/ 1184360 h 2055221"/>
              <a:gd name="connsiteX3" fmla="*/ 2525900 w 2525900"/>
              <a:gd name="connsiteY3" fmla="*/ 2055221 h 2055221"/>
              <a:gd name="connsiteX4" fmla="*/ 1755378 w 2525900"/>
              <a:gd name="connsiteY4" fmla="*/ 2055221 h 2055221"/>
              <a:gd name="connsiteX5" fmla="*/ 1755378 w 2525900"/>
              <a:gd name="connsiteY5" fmla="*/ 1184360 h 2055221"/>
              <a:gd name="connsiteX6" fmla="*/ 0 w 2525900"/>
              <a:gd name="connsiteY6" fmla="*/ 1184360 h 20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900" h="2055221">
                <a:moveTo>
                  <a:pt x="0" y="0"/>
                </a:moveTo>
                <a:lnTo>
                  <a:pt x="2525900" y="0"/>
                </a:lnTo>
                <a:lnTo>
                  <a:pt x="2525900" y="1184360"/>
                </a:lnTo>
                <a:lnTo>
                  <a:pt x="2525900" y="2055221"/>
                </a:lnTo>
                <a:lnTo>
                  <a:pt x="1755378" y="2055221"/>
                </a:lnTo>
                <a:lnTo>
                  <a:pt x="1755378" y="1184360"/>
                </a:lnTo>
                <a:lnTo>
                  <a:pt x="0" y="1184360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76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3861" y="1111168"/>
            <a:ext cx="11216640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EE2E9-64B8-9F35-0FEA-CA73550D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4" y="1214231"/>
            <a:ext cx="8156030" cy="523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A9E46F42-F016-6EE6-03DB-894A118A272C}"/>
              </a:ext>
            </a:extLst>
          </p:cNvPr>
          <p:cNvSpPr/>
          <p:nvPr/>
        </p:nvSpPr>
        <p:spPr>
          <a:xfrm>
            <a:off x="8832445" y="3550186"/>
            <a:ext cx="2824659" cy="2177283"/>
          </a:xfrm>
          <a:custGeom>
            <a:avLst/>
            <a:gdLst>
              <a:gd name="connsiteX0" fmla="*/ 0 w 2525900"/>
              <a:gd name="connsiteY0" fmla="*/ 0 h 2055221"/>
              <a:gd name="connsiteX1" fmla="*/ 2525900 w 2525900"/>
              <a:gd name="connsiteY1" fmla="*/ 0 h 2055221"/>
              <a:gd name="connsiteX2" fmla="*/ 2525900 w 2525900"/>
              <a:gd name="connsiteY2" fmla="*/ 1184360 h 2055221"/>
              <a:gd name="connsiteX3" fmla="*/ 2525900 w 2525900"/>
              <a:gd name="connsiteY3" fmla="*/ 2055221 h 2055221"/>
              <a:gd name="connsiteX4" fmla="*/ 1755378 w 2525900"/>
              <a:gd name="connsiteY4" fmla="*/ 2055221 h 2055221"/>
              <a:gd name="connsiteX5" fmla="*/ 1755378 w 2525900"/>
              <a:gd name="connsiteY5" fmla="*/ 1184360 h 2055221"/>
              <a:gd name="connsiteX6" fmla="*/ 0 w 2525900"/>
              <a:gd name="connsiteY6" fmla="*/ 1184360 h 20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5900" h="2055221">
                <a:moveTo>
                  <a:pt x="0" y="0"/>
                </a:moveTo>
                <a:lnTo>
                  <a:pt x="2525900" y="0"/>
                </a:lnTo>
                <a:lnTo>
                  <a:pt x="2525900" y="1184360"/>
                </a:lnTo>
                <a:lnTo>
                  <a:pt x="2525900" y="2055221"/>
                </a:lnTo>
                <a:lnTo>
                  <a:pt x="1755378" y="2055221"/>
                </a:lnTo>
                <a:lnTo>
                  <a:pt x="1755378" y="1184360"/>
                </a:lnTo>
                <a:lnTo>
                  <a:pt x="0" y="1184360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5149" y="1111168"/>
            <a:ext cx="11416848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Dashboards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71A0D628-622A-67DC-67CF-7B210D5D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" y="1214230"/>
            <a:ext cx="8186879" cy="5232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90D3B1AE-A56C-85F7-1B2A-57F759D107B4}"/>
              </a:ext>
            </a:extLst>
          </p:cNvPr>
          <p:cNvSpPr/>
          <p:nvPr/>
        </p:nvSpPr>
        <p:spPr>
          <a:xfrm>
            <a:off x="9027622" y="3463194"/>
            <a:ext cx="2419003" cy="2289213"/>
          </a:xfrm>
          <a:custGeom>
            <a:avLst/>
            <a:gdLst>
              <a:gd name="connsiteX0" fmla="*/ 0 w 2142308"/>
              <a:gd name="connsiteY0" fmla="*/ 0 h 2010271"/>
              <a:gd name="connsiteX1" fmla="*/ 2142308 w 2142308"/>
              <a:gd name="connsiteY1" fmla="*/ 0 h 2010271"/>
              <a:gd name="connsiteX2" fmla="*/ 2142308 w 2142308"/>
              <a:gd name="connsiteY2" fmla="*/ 1261334 h 2010271"/>
              <a:gd name="connsiteX3" fmla="*/ 1542621 w 2142308"/>
              <a:gd name="connsiteY3" fmla="*/ 1261334 h 2010271"/>
              <a:gd name="connsiteX4" fmla="*/ 1542621 w 2142308"/>
              <a:gd name="connsiteY4" fmla="*/ 2010271 h 2010271"/>
              <a:gd name="connsiteX5" fmla="*/ 674914 w 2142308"/>
              <a:gd name="connsiteY5" fmla="*/ 2010271 h 2010271"/>
              <a:gd name="connsiteX6" fmla="*/ 674914 w 2142308"/>
              <a:gd name="connsiteY6" fmla="*/ 1261334 h 2010271"/>
              <a:gd name="connsiteX7" fmla="*/ 0 w 2142308"/>
              <a:gd name="connsiteY7" fmla="*/ 1261334 h 201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2308" h="2010271">
                <a:moveTo>
                  <a:pt x="0" y="0"/>
                </a:moveTo>
                <a:lnTo>
                  <a:pt x="2142308" y="0"/>
                </a:lnTo>
                <a:lnTo>
                  <a:pt x="2142308" y="1261334"/>
                </a:lnTo>
                <a:lnTo>
                  <a:pt x="1542621" y="1261334"/>
                </a:lnTo>
                <a:lnTo>
                  <a:pt x="1542621" y="2010271"/>
                </a:lnTo>
                <a:lnTo>
                  <a:pt x="674914" y="2010271"/>
                </a:lnTo>
                <a:lnTo>
                  <a:pt x="674914" y="1261334"/>
                </a:lnTo>
                <a:lnTo>
                  <a:pt x="0" y="1261334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5149" y="1111168"/>
            <a:ext cx="11416848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Dashboards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007D50-5E30-4F64-26AD-5D25E63C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" y="1214230"/>
            <a:ext cx="8186878" cy="5232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0D3B1AE-A56C-85F7-1B2A-57F759D107B4}"/>
              </a:ext>
            </a:extLst>
          </p:cNvPr>
          <p:cNvSpPr/>
          <p:nvPr/>
        </p:nvSpPr>
        <p:spPr>
          <a:xfrm>
            <a:off x="9027622" y="3463194"/>
            <a:ext cx="2419003" cy="2289213"/>
          </a:xfrm>
          <a:custGeom>
            <a:avLst/>
            <a:gdLst>
              <a:gd name="connsiteX0" fmla="*/ 0 w 2142308"/>
              <a:gd name="connsiteY0" fmla="*/ 0 h 2010271"/>
              <a:gd name="connsiteX1" fmla="*/ 2142308 w 2142308"/>
              <a:gd name="connsiteY1" fmla="*/ 0 h 2010271"/>
              <a:gd name="connsiteX2" fmla="*/ 2142308 w 2142308"/>
              <a:gd name="connsiteY2" fmla="*/ 1261334 h 2010271"/>
              <a:gd name="connsiteX3" fmla="*/ 1542621 w 2142308"/>
              <a:gd name="connsiteY3" fmla="*/ 1261334 h 2010271"/>
              <a:gd name="connsiteX4" fmla="*/ 1542621 w 2142308"/>
              <a:gd name="connsiteY4" fmla="*/ 2010271 h 2010271"/>
              <a:gd name="connsiteX5" fmla="*/ 674914 w 2142308"/>
              <a:gd name="connsiteY5" fmla="*/ 2010271 h 2010271"/>
              <a:gd name="connsiteX6" fmla="*/ 674914 w 2142308"/>
              <a:gd name="connsiteY6" fmla="*/ 1261334 h 2010271"/>
              <a:gd name="connsiteX7" fmla="*/ 0 w 2142308"/>
              <a:gd name="connsiteY7" fmla="*/ 1261334 h 201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2308" h="2010271">
                <a:moveTo>
                  <a:pt x="0" y="0"/>
                </a:moveTo>
                <a:lnTo>
                  <a:pt x="2142308" y="0"/>
                </a:lnTo>
                <a:lnTo>
                  <a:pt x="2142308" y="1261334"/>
                </a:lnTo>
                <a:lnTo>
                  <a:pt x="1542621" y="1261334"/>
                </a:lnTo>
                <a:lnTo>
                  <a:pt x="1542621" y="2010271"/>
                </a:lnTo>
                <a:lnTo>
                  <a:pt x="674914" y="2010271"/>
                </a:lnTo>
                <a:lnTo>
                  <a:pt x="674914" y="1261334"/>
                </a:lnTo>
                <a:lnTo>
                  <a:pt x="0" y="1261334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2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5149" y="1111168"/>
            <a:ext cx="11416848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A09DD-E38C-9598-B436-C5144B96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34" y="1214231"/>
            <a:ext cx="8186880" cy="523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dashboard (1).mov">
            <a:hlinkClick r:id="" action="ppaction://media"/>
            <a:extLst>
              <a:ext uri="{FF2B5EF4-FFF2-40B4-BE49-F238E27FC236}">
                <a16:creationId xmlns:a16="http://schemas.microsoft.com/office/drawing/2014/main" id="{5680CAB6-0FD0-7C6F-C4F6-BDAA8F9B2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4242" y="1908312"/>
            <a:ext cx="6465450" cy="332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90D3B1AE-A56C-85F7-1B2A-57F759D107B4}"/>
              </a:ext>
            </a:extLst>
          </p:cNvPr>
          <p:cNvSpPr/>
          <p:nvPr/>
        </p:nvSpPr>
        <p:spPr>
          <a:xfrm>
            <a:off x="9027622" y="3463194"/>
            <a:ext cx="2419003" cy="2289213"/>
          </a:xfrm>
          <a:custGeom>
            <a:avLst/>
            <a:gdLst>
              <a:gd name="connsiteX0" fmla="*/ 0 w 2142308"/>
              <a:gd name="connsiteY0" fmla="*/ 0 h 2010271"/>
              <a:gd name="connsiteX1" fmla="*/ 2142308 w 2142308"/>
              <a:gd name="connsiteY1" fmla="*/ 0 h 2010271"/>
              <a:gd name="connsiteX2" fmla="*/ 2142308 w 2142308"/>
              <a:gd name="connsiteY2" fmla="*/ 1261334 h 2010271"/>
              <a:gd name="connsiteX3" fmla="*/ 1542621 w 2142308"/>
              <a:gd name="connsiteY3" fmla="*/ 1261334 h 2010271"/>
              <a:gd name="connsiteX4" fmla="*/ 1542621 w 2142308"/>
              <a:gd name="connsiteY4" fmla="*/ 2010271 h 2010271"/>
              <a:gd name="connsiteX5" fmla="*/ 674914 w 2142308"/>
              <a:gd name="connsiteY5" fmla="*/ 2010271 h 2010271"/>
              <a:gd name="connsiteX6" fmla="*/ 674914 w 2142308"/>
              <a:gd name="connsiteY6" fmla="*/ 1261334 h 2010271"/>
              <a:gd name="connsiteX7" fmla="*/ 0 w 2142308"/>
              <a:gd name="connsiteY7" fmla="*/ 1261334 h 201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2308" h="2010271">
                <a:moveTo>
                  <a:pt x="0" y="0"/>
                </a:moveTo>
                <a:lnTo>
                  <a:pt x="2142308" y="0"/>
                </a:lnTo>
                <a:lnTo>
                  <a:pt x="2142308" y="1261334"/>
                </a:lnTo>
                <a:lnTo>
                  <a:pt x="1542621" y="1261334"/>
                </a:lnTo>
                <a:lnTo>
                  <a:pt x="1542621" y="2010271"/>
                </a:lnTo>
                <a:lnTo>
                  <a:pt x="674914" y="2010271"/>
                </a:lnTo>
                <a:lnTo>
                  <a:pt x="674914" y="1261334"/>
                </a:lnTo>
                <a:lnTo>
                  <a:pt x="0" y="1261334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4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1446550"/>
          </a:xfrm>
        </p:spPr>
        <p:txBody>
          <a:bodyPr/>
          <a:lstStyle/>
          <a:p>
            <a:r>
              <a:rPr lang="en-GB" b="1" dirty="0"/>
              <a:t>Learned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1111168"/>
            <a:ext cx="11183155" cy="523175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b="1" dirty="0"/>
              <a:t>	Technical 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Integration between frontend/backend</a:t>
            </a:r>
            <a:endParaRPr lang="en-GB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Independent modules providing standardized data (RESTful APIs)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accent3">
                    <a:lumMod val="50000"/>
                  </a:schemeClr>
                </a:solidFill>
              </a:rPr>
              <a:t>	Parallelized technical activities, improving performance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GB" dirty="0"/>
              <a:t>Add value to the backend using </a:t>
            </a:r>
            <a:r>
              <a:rPr lang="en-GB" dirty="0" err="1"/>
              <a:t>Supabase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GB" sz="1800" dirty="0">
                <a:solidFill>
                  <a:schemeClr val="accent3">
                    <a:lumMod val="50000"/>
                  </a:schemeClr>
                </a:solidFill>
              </a:rPr>
              <a:t>Building a Read-only API, protecting data without restricting the access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841538" y="6136332"/>
            <a:ext cx="2982362" cy="721668"/>
            <a:chOff x="8959922" y="6104566"/>
            <a:chExt cx="2982362" cy="721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  <p:pic>
        <p:nvPicPr>
          <p:cNvPr id="8" name="Graphic 7" descr="Cmd Terminal with solid fill">
            <a:extLst>
              <a:ext uri="{FF2B5EF4-FFF2-40B4-BE49-F238E27FC236}">
                <a16:creationId xmlns:a16="http://schemas.microsoft.com/office/drawing/2014/main" id="{D913192A-57AB-CBE2-A06B-FFD94DCE1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470" y="1337941"/>
            <a:ext cx="388775" cy="3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7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1446550"/>
          </a:xfrm>
        </p:spPr>
        <p:txBody>
          <a:bodyPr/>
          <a:lstStyle/>
          <a:p>
            <a:r>
              <a:rPr lang="en-GB" b="1" dirty="0"/>
              <a:t>Learned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1111168"/>
            <a:ext cx="11183155" cy="523175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b="1" dirty="0"/>
              <a:t>	Team working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dirty="0"/>
              <a:t>       - </a:t>
            </a:r>
            <a:r>
              <a:rPr lang="en-GB" sz="1800" b="1" dirty="0"/>
              <a:t>Team member losses</a:t>
            </a:r>
            <a:r>
              <a:rPr lang="en-GB" sz="1800" dirty="0"/>
              <a:t>: One replacement and two losses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United the team, communication was KEY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The project was redesigned to fit the new size, focusing on each one’s expertise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GB" sz="1800" dirty="0"/>
              <a:t>Stressful moments: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/>
              <a:t>	Scope (re)definition, team re-sizing and technical blockers</a:t>
            </a:r>
            <a:endParaRPr lang="en-GB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accent3">
                    <a:lumMod val="50000"/>
                  </a:schemeClr>
                </a:solidFill>
              </a:rPr>
              <a:t>We agreed upon an MVP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accent3">
                    <a:lumMod val="50000"/>
                  </a:schemeClr>
                </a:solidFill>
              </a:rPr>
              <a:t>Spoke and listened openly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accent3">
                    <a:lumMod val="50000"/>
                  </a:schemeClr>
                </a:solidFill>
              </a:rPr>
              <a:t>Learned new skills to conclude the project</a:t>
            </a:r>
            <a:endParaRPr lang="en-GB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GB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841538" y="6136332"/>
            <a:ext cx="2982362" cy="721668"/>
            <a:chOff x="8959922" y="6104566"/>
            <a:chExt cx="2982362" cy="721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0B82EF1C-1FDA-D230-8BB4-21B48C6B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588" y="1327243"/>
            <a:ext cx="410170" cy="41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89561" y="451934"/>
            <a:ext cx="11330940" cy="5908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22667FF-E689-EE24-73F9-3954F871495B}"/>
              </a:ext>
            </a:extLst>
          </p:cNvPr>
          <p:cNvSpPr txBox="1">
            <a:spLocks/>
          </p:cNvSpPr>
          <p:nvPr/>
        </p:nvSpPr>
        <p:spPr>
          <a:xfrm>
            <a:off x="1901512" y="3154888"/>
            <a:ext cx="3709128" cy="1202085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 err="1"/>
              <a:t>Kyrian</a:t>
            </a:r>
            <a:r>
              <a:rPr lang="en-GB" b="1" dirty="0"/>
              <a:t> </a:t>
            </a:r>
            <a:r>
              <a:rPr lang="en-GB" b="1" dirty="0" err="1"/>
              <a:t>Uzoagba</a:t>
            </a:r>
            <a:endParaRPr lang="en-GB" b="1" dirty="0"/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jaodesigns00@gmail.com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github.com/jaodx0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1446550"/>
          </a:xfrm>
        </p:spPr>
        <p:txBody>
          <a:bodyPr/>
          <a:lstStyle/>
          <a:p>
            <a:r>
              <a:rPr lang="en-GB" b="1" dirty="0"/>
              <a:t>KPI 5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085" y="1617947"/>
            <a:ext cx="3721555" cy="1261367"/>
          </a:xfrm>
          <a:solidFill>
            <a:schemeClr val="bg1">
              <a:lumMod val="95000"/>
              <a:alpha val="42000"/>
            </a:schemeClr>
          </a:solidFill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b="1" dirty="0" err="1"/>
              <a:t>Delfim</a:t>
            </a:r>
            <a:r>
              <a:rPr lang="en-GB" b="1" dirty="0"/>
              <a:t> Almeida</a:t>
            </a:r>
          </a:p>
          <a:p>
            <a:pPr marL="457200" lvl="1" indent="0">
              <a:buNone/>
            </a:pPr>
            <a:r>
              <a:rPr lang="en-GB" sz="1600" dirty="0"/>
              <a:t>dealmeida.dev@gmail.com</a:t>
            </a:r>
          </a:p>
          <a:p>
            <a:pPr marL="457200" lvl="1" indent="0">
              <a:buNone/>
            </a:pPr>
            <a:r>
              <a:rPr lang="en-GB" sz="1600" dirty="0"/>
              <a:t>github.com/</a:t>
            </a:r>
            <a:r>
              <a:rPr lang="en-GB" sz="1600" dirty="0" err="1"/>
              <a:t>dealmeida</a:t>
            </a:r>
            <a:r>
              <a:rPr lang="en-GB" sz="1600" dirty="0"/>
              <a:t>-dev</a:t>
            </a:r>
          </a:p>
        </p:txBody>
      </p:sp>
      <p:sp>
        <p:nvSpPr>
          <p:cNvPr id="14" name="Google Shape;143;p2">
            <a:extLst>
              <a:ext uri="{FF2B5EF4-FFF2-40B4-BE49-F238E27FC236}">
                <a16:creationId xmlns:a16="http://schemas.microsoft.com/office/drawing/2014/main" id="{BCBEA73A-1470-1DB5-F7F2-32460897DB3E}"/>
              </a:ext>
            </a:extLst>
          </p:cNvPr>
          <p:cNvSpPr/>
          <p:nvPr/>
        </p:nvSpPr>
        <p:spPr>
          <a:xfrm>
            <a:off x="14962829" y="2158012"/>
            <a:ext cx="2192357" cy="299759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3474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Mihaela </a:t>
            </a:r>
            <a:r>
              <a:rPr lang="en-GB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Brankova</a:t>
            </a: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Satellite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2151430" y="2027771"/>
            <a:ext cx="247348" cy="584027"/>
            <a:chOff x="1608285" y="1776252"/>
            <a:chExt cx="247348" cy="584027"/>
          </a:xfrm>
        </p:grpSpPr>
        <p:pic>
          <p:nvPicPr>
            <p:cNvPr id="27" name="Graphic 26" descr="Connections with solid fill">
              <a:extLst>
                <a:ext uri="{FF2B5EF4-FFF2-40B4-BE49-F238E27FC236}">
                  <a16:creationId xmlns:a16="http://schemas.microsoft.com/office/drawing/2014/main" id="{CA47E504-090A-3540-2EB6-5BDE6A9B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8285" y="2112931"/>
              <a:ext cx="247348" cy="247348"/>
            </a:xfrm>
            <a:prstGeom prst="rect">
              <a:avLst/>
            </a:prstGeom>
          </p:spPr>
        </p:pic>
        <p:pic>
          <p:nvPicPr>
            <p:cNvPr id="29" name="Graphic 28" descr="Email with solid fill">
              <a:extLst>
                <a:ext uri="{FF2B5EF4-FFF2-40B4-BE49-F238E27FC236}">
                  <a16:creationId xmlns:a16="http://schemas.microsoft.com/office/drawing/2014/main" id="{5F582E35-7C5A-43DF-8F8F-CF402E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08285" y="1776252"/>
              <a:ext cx="247348" cy="247348"/>
            </a:xfrm>
            <a:prstGeom prst="rect">
              <a:avLst/>
            </a:prstGeom>
          </p:spPr>
        </p:pic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E329ADE-DECB-B2FD-43DE-26EF08106E6C}"/>
              </a:ext>
            </a:extLst>
          </p:cNvPr>
          <p:cNvSpPr txBox="1">
            <a:spLocks/>
          </p:cNvSpPr>
          <p:nvPr/>
        </p:nvSpPr>
        <p:spPr>
          <a:xfrm>
            <a:off x="7489686" y="3529745"/>
            <a:ext cx="4211148" cy="1197009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/>
              <a:t>Karin Sim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karinsim25@gmail.com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 err="1"/>
              <a:t>linkedin.com</a:t>
            </a:r>
            <a:r>
              <a:rPr lang="en-GB" sz="1600" dirty="0"/>
              <a:t>/in/karin-nakanishi-577967272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github.com/</a:t>
            </a:r>
            <a:r>
              <a:rPr lang="en-GB" sz="1600" dirty="0" err="1"/>
              <a:t>karinsim</a:t>
            </a:r>
            <a:endParaRPr lang="en-GB" sz="28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0BFB0BA-5274-9CA3-B67F-DD3CCA40D8DF}"/>
              </a:ext>
            </a:extLst>
          </p:cNvPr>
          <p:cNvSpPr txBox="1">
            <a:spLocks/>
          </p:cNvSpPr>
          <p:nvPr/>
        </p:nvSpPr>
        <p:spPr>
          <a:xfrm>
            <a:off x="7443559" y="451934"/>
            <a:ext cx="3948513" cy="1065117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/>
              <a:t>Petra Brunner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brennwaldpetra@gmail.com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linkedin.com/in/</a:t>
            </a:r>
            <a:r>
              <a:rPr lang="en-GB" sz="1600" dirty="0" err="1"/>
              <a:t>petra-brunner</a:t>
            </a:r>
            <a:endParaRPr lang="en-GB" sz="2800" dirty="0"/>
          </a:p>
          <a:p>
            <a:endParaRPr lang="en-GB" sz="2800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A2BF8DA-8A3A-D424-5831-CD3FE1C1C995}"/>
              </a:ext>
            </a:extLst>
          </p:cNvPr>
          <p:cNvSpPr txBox="1">
            <a:spLocks/>
          </p:cNvSpPr>
          <p:nvPr/>
        </p:nvSpPr>
        <p:spPr>
          <a:xfrm>
            <a:off x="7446444" y="1836311"/>
            <a:ext cx="3945629" cy="1371229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/>
              <a:t>Raphael Cordon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GB" sz="1600" dirty="0"/>
              <a:t>cordon@outlook.com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linkedin.com/in/</a:t>
            </a:r>
            <a:r>
              <a:rPr lang="en-GB" sz="1600" dirty="0" err="1"/>
              <a:t>raphael</a:t>
            </a:r>
            <a:r>
              <a:rPr lang="en-GB" sz="1600" dirty="0"/>
              <a:t>-cordon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github.com/</a:t>
            </a:r>
            <a:r>
              <a:rPr lang="en-GB" sz="1600" dirty="0" err="1"/>
              <a:t>raphaelcordon</a:t>
            </a:r>
            <a:endParaRPr lang="en-GB" sz="1600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3802D03-A50E-29EF-FCE9-D94EF8715872}"/>
              </a:ext>
            </a:extLst>
          </p:cNvPr>
          <p:cNvSpPr txBox="1">
            <a:spLocks/>
          </p:cNvSpPr>
          <p:nvPr/>
        </p:nvSpPr>
        <p:spPr>
          <a:xfrm>
            <a:off x="1928608" y="4818311"/>
            <a:ext cx="3718324" cy="1283771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 err="1"/>
              <a:t>Salomea</a:t>
            </a:r>
            <a:r>
              <a:rPr lang="en-GB" b="1" dirty="0"/>
              <a:t> Shengelia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salomeashengelia18@gmail.com</a:t>
            </a:r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github.com/</a:t>
            </a:r>
            <a:r>
              <a:rPr lang="en-GB" sz="1600" dirty="0" err="1"/>
              <a:t>Sallyshengelia</a:t>
            </a:r>
            <a:endParaRPr lang="en-GB" sz="16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DD81EE5-74CA-C673-7A30-3EC0EAD0C8CA}"/>
              </a:ext>
            </a:extLst>
          </p:cNvPr>
          <p:cNvSpPr txBox="1">
            <a:spLocks/>
          </p:cNvSpPr>
          <p:nvPr/>
        </p:nvSpPr>
        <p:spPr>
          <a:xfrm>
            <a:off x="7443559" y="5076579"/>
            <a:ext cx="3948514" cy="1283771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System Font Regular"/>
              <a:buNone/>
            </a:pPr>
            <a:r>
              <a:rPr lang="en-GB" b="1" dirty="0"/>
              <a:t>Mihaela </a:t>
            </a:r>
            <a:r>
              <a:rPr lang="en-GB" b="1" dirty="0" err="1"/>
              <a:t>Brankova</a:t>
            </a:r>
            <a:endParaRPr lang="en-GB" b="1" dirty="0"/>
          </a:p>
          <a:p>
            <a:pPr marL="457200" lvl="1" indent="0">
              <a:buFont typeface="System Font Regular"/>
              <a:buNone/>
            </a:pPr>
            <a:r>
              <a:rPr lang="en-GB" sz="1600" dirty="0"/>
              <a:t>mi.brankova@gmail.com</a:t>
            </a:r>
          </a:p>
          <a:p>
            <a:pPr marL="457200" lvl="1" indent="0">
              <a:buNone/>
            </a:pPr>
            <a:r>
              <a:rPr lang="en-GB" sz="1600" dirty="0"/>
              <a:t>linkedin.com/in/</a:t>
            </a:r>
            <a:r>
              <a:rPr lang="en-GB" sz="1600" dirty="0" err="1"/>
              <a:t>mihaela-brankova</a:t>
            </a:r>
            <a:endParaRPr lang="en-GB" sz="1600" dirty="0"/>
          </a:p>
          <a:p>
            <a:endParaRPr lang="en-GB" sz="2800" dirty="0"/>
          </a:p>
          <a:p>
            <a:endParaRPr lang="en-GB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8841538" y="6136332"/>
            <a:ext cx="2982362" cy="721668"/>
            <a:chOff x="8959922" y="6104566"/>
            <a:chExt cx="2982362" cy="72166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  <p:pic>
        <p:nvPicPr>
          <p:cNvPr id="38" name="Google Shape;152;p2">
            <a:extLst>
              <a:ext uri="{FF2B5EF4-FFF2-40B4-BE49-F238E27FC236}">
                <a16:creationId xmlns:a16="http://schemas.microsoft.com/office/drawing/2014/main" id="{EBE9B71B-B7D7-1B8F-5858-F9BB91CA9AA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834" y="1299423"/>
            <a:ext cx="1537254" cy="153725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39" name="Google Shape;141;p2" descr="A person with dark hair wearing a suit&#10;&#10;Description automatically generated">
            <a:extLst>
              <a:ext uri="{FF2B5EF4-FFF2-40B4-BE49-F238E27FC236}">
                <a16:creationId xmlns:a16="http://schemas.microsoft.com/office/drawing/2014/main" id="{CD949E89-DEF4-FAD2-BA1D-0BC66E236C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85250" y="3372761"/>
            <a:ext cx="1510975" cy="1510975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57" name="Picture 56" descr="A person with long hair wearing a tan jacket&#10;&#10;Description automatically generated">
            <a:extLst>
              <a:ext uri="{FF2B5EF4-FFF2-40B4-BE49-F238E27FC236}">
                <a16:creationId xmlns:a16="http://schemas.microsoft.com/office/drawing/2014/main" id="{751A86FA-2E8D-90EF-5C83-EDD5F84D5E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5132"/>
          <a:stretch/>
        </p:blipFill>
        <p:spPr>
          <a:xfrm>
            <a:off x="5888850" y="4919565"/>
            <a:ext cx="1542376" cy="157000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58" name="Picture 57" descr="A person with a beard smiling&#10;&#10;Description automatically generated">
            <a:extLst>
              <a:ext uri="{FF2B5EF4-FFF2-40B4-BE49-F238E27FC236}">
                <a16:creationId xmlns:a16="http://schemas.microsoft.com/office/drawing/2014/main" id="{F56BA9F8-40B1-D8A7-8945-8A604708D3F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776" b="12045"/>
          <a:stretch/>
        </p:blipFill>
        <p:spPr>
          <a:xfrm>
            <a:off x="5923543" y="1775860"/>
            <a:ext cx="1492129" cy="1492130"/>
          </a:xfrm>
          <a:custGeom>
            <a:avLst/>
            <a:gdLst>
              <a:gd name="connsiteX0" fmla="*/ 764260 w 1528521"/>
              <a:gd name="connsiteY0" fmla="*/ 0 h 1528522"/>
              <a:gd name="connsiteX1" fmla="*/ 1528521 w 1528521"/>
              <a:gd name="connsiteY1" fmla="*/ 764261 h 1528522"/>
              <a:gd name="connsiteX2" fmla="*/ 764260 w 1528521"/>
              <a:gd name="connsiteY2" fmla="*/ 1528522 h 1528522"/>
              <a:gd name="connsiteX3" fmla="*/ 3945 w 1528521"/>
              <a:gd name="connsiteY3" fmla="*/ 842402 h 1528522"/>
              <a:gd name="connsiteX4" fmla="*/ 0 w 1528521"/>
              <a:gd name="connsiteY4" fmla="*/ 764281 h 1528522"/>
              <a:gd name="connsiteX5" fmla="*/ 0 w 1528521"/>
              <a:gd name="connsiteY5" fmla="*/ 764242 h 1528522"/>
              <a:gd name="connsiteX6" fmla="*/ 3945 w 1528521"/>
              <a:gd name="connsiteY6" fmla="*/ 686120 h 1528522"/>
              <a:gd name="connsiteX7" fmla="*/ 764260 w 1528521"/>
              <a:gd name="connsiteY7" fmla="*/ 0 h 15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8521" h="1528522">
                <a:moveTo>
                  <a:pt x="764260" y="0"/>
                </a:moveTo>
                <a:cubicBezTo>
                  <a:pt x="1186350" y="0"/>
                  <a:pt x="1528521" y="342171"/>
                  <a:pt x="1528521" y="764261"/>
                </a:cubicBezTo>
                <a:cubicBezTo>
                  <a:pt x="1528521" y="1186351"/>
                  <a:pt x="1186350" y="1528522"/>
                  <a:pt x="764260" y="1528522"/>
                </a:cubicBezTo>
                <a:cubicBezTo>
                  <a:pt x="368551" y="1528522"/>
                  <a:pt x="43083" y="1227786"/>
                  <a:pt x="3945" y="842402"/>
                </a:cubicBezTo>
                <a:lnTo>
                  <a:pt x="0" y="764281"/>
                </a:lnTo>
                <a:lnTo>
                  <a:pt x="0" y="764242"/>
                </a:lnTo>
                <a:lnTo>
                  <a:pt x="3945" y="686120"/>
                </a:lnTo>
                <a:cubicBezTo>
                  <a:pt x="43083" y="300736"/>
                  <a:pt x="368551" y="0"/>
                  <a:pt x="76426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" name="Google Shape;153;p2">
            <a:extLst>
              <a:ext uri="{FF2B5EF4-FFF2-40B4-BE49-F238E27FC236}">
                <a16:creationId xmlns:a16="http://schemas.microsoft.com/office/drawing/2014/main" id="{B8E7BD76-9EDF-0B57-8AAA-94471B41164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4914" b="23967"/>
          <a:stretch/>
        </p:blipFill>
        <p:spPr>
          <a:xfrm>
            <a:off x="5969907" y="237883"/>
            <a:ext cx="1394157" cy="149321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60" name="Google Shape;151;p2" descr="Profile photo for Sally">
            <a:extLst>
              <a:ext uri="{FF2B5EF4-FFF2-40B4-BE49-F238E27FC236}">
                <a16:creationId xmlns:a16="http://schemas.microsoft.com/office/drawing/2014/main" id="{5FEC07E3-31AB-2681-7BDA-EAD27E4A5A3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1166" y="4640999"/>
            <a:ext cx="1514590" cy="151459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62" name="Google Shape;148;p2" descr="Profile photo for Kyrian Uzoagba">
            <a:extLst>
              <a:ext uri="{FF2B5EF4-FFF2-40B4-BE49-F238E27FC236}">
                <a16:creationId xmlns:a16="http://schemas.microsoft.com/office/drawing/2014/main" id="{E5F72E50-8D3C-1FE5-5FF6-2D9DAE8ADE81}"/>
              </a:ext>
            </a:extLst>
          </p:cNvPr>
          <p:cNvPicPr preferRelativeResize="0"/>
          <p:nvPr/>
        </p:nvPicPr>
        <p:blipFill rotWithShape="1"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9834" y="3001341"/>
            <a:ext cx="1448774" cy="1448774"/>
          </a:xfrm>
          <a:prstGeom prst="ellipse">
            <a:avLst/>
          </a:prstGeom>
          <a:ln>
            <a:noFill/>
          </a:ln>
          <a:effectLst/>
        </p:spPr>
      </p:pic>
      <p:grpSp>
        <p:nvGrpSpPr>
          <p:cNvPr id="63" name="Group 62"/>
          <p:cNvGrpSpPr/>
          <p:nvPr/>
        </p:nvGrpSpPr>
        <p:grpSpPr>
          <a:xfrm>
            <a:off x="2151430" y="3588664"/>
            <a:ext cx="247348" cy="584027"/>
            <a:chOff x="1608285" y="1776252"/>
            <a:chExt cx="247348" cy="584027"/>
          </a:xfrm>
        </p:grpSpPr>
        <p:pic>
          <p:nvPicPr>
            <p:cNvPr id="64" name="Graphic 26" descr="Connections with solid fill">
              <a:extLst>
                <a:ext uri="{FF2B5EF4-FFF2-40B4-BE49-F238E27FC236}">
                  <a16:creationId xmlns:a16="http://schemas.microsoft.com/office/drawing/2014/main" id="{CA47E504-090A-3540-2EB6-5BDE6A9B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8285" y="2112931"/>
              <a:ext cx="247348" cy="247348"/>
            </a:xfrm>
            <a:prstGeom prst="rect">
              <a:avLst/>
            </a:prstGeom>
          </p:spPr>
        </p:pic>
        <p:pic>
          <p:nvPicPr>
            <p:cNvPr id="65" name="Graphic 28" descr="Email with solid fill">
              <a:extLst>
                <a:ext uri="{FF2B5EF4-FFF2-40B4-BE49-F238E27FC236}">
                  <a16:creationId xmlns:a16="http://schemas.microsoft.com/office/drawing/2014/main" id="{5F582E35-7C5A-43DF-8F8F-CF402E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08285" y="1776252"/>
              <a:ext cx="247348" cy="247348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2151430" y="5244217"/>
            <a:ext cx="247348" cy="584027"/>
            <a:chOff x="1608285" y="1776252"/>
            <a:chExt cx="247348" cy="584027"/>
          </a:xfrm>
        </p:grpSpPr>
        <p:pic>
          <p:nvPicPr>
            <p:cNvPr id="67" name="Graphic 26" descr="Connections with solid fill">
              <a:extLst>
                <a:ext uri="{FF2B5EF4-FFF2-40B4-BE49-F238E27FC236}">
                  <a16:creationId xmlns:a16="http://schemas.microsoft.com/office/drawing/2014/main" id="{CA47E504-090A-3540-2EB6-5BDE6A9B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8285" y="2112931"/>
              <a:ext cx="247348" cy="247348"/>
            </a:xfrm>
            <a:prstGeom prst="rect">
              <a:avLst/>
            </a:prstGeom>
          </p:spPr>
        </p:pic>
        <p:pic>
          <p:nvPicPr>
            <p:cNvPr id="68" name="Graphic 28" descr="Email with solid fill">
              <a:extLst>
                <a:ext uri="{FF2B5EF4-FFF2-40B4-BE49-F238E27FC236}">
                  <a16:creationId xmlns:a16="http://schemas.microsoft.com/office/drawing/2014/main" id="{5F582E35-7C5A-43DF-8F8F-CF402E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08285" y="1776252"/>
              <a:ext cx="247348" cy="247348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662649" y="782455"/>
            <a:ext cx="247348" cy="584027"/>
            <a:chOff x="1608285" y="1776252"/>
            <a:chExt cx="247348" cy="584027"/>
          </a:xfrm>
        </p:grpSpPr>
        <p:pic>
          <p:nvPicPr>
            <p:cNvPr id="70" name="Graphic 26" descr="Connections with solid fill">
              <a:extLst>
                <a:ext uri="{FF2B5EF4-FFF2-40B4-BE49-F238E27FC236}">
                  <a16:creationId xmlns:a16="http://schemas.microsoft.com/office/drawing/2014/main" id="{CA47E504-090A-3540-2EB6-5BDE6A9B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8285" y="2112931"/>
              <a:ext cx="247348" cy="247348"/>
            </a:xfrm>
            <a:prstGeom prst="rect">
              <a:avLst/>
            </a:prstGeom>
          </p:spPr>
        </p:pic>
        <p:pic>
          <p:nvPicPr>
            <p:cNvPr id="71" name="Graphic 28" descr="Email with solid fill">
              <a:extLst>
                <a:ext uri="{FF2B5EF4-FFF2-40B4-BE49-F238E27FC236}">
                  <a16:creationId xmlns:a16="http://schemas.microsoft.com/office/drawing/2014/main" id="{5F582E35-7C5A-43DF-8F8F-CF402E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08285" y="1776252"/>
              <a:ext cx="247348" cy="247348"/>
            </a:xfrm>
            <a:prstGeom prst="rect">
              <a:avLst/>
            </a:prstGeom>
          </p:spPr>
        </p:pic>
      </p:grpSp>
      <p:pic>
        <p:nvPicPr>
          <p:cNvPr id="73" name="Graphic 26" descr="Connections with solid fill">
            <a:extLst>
              <a:ext uri="{FF2B5EF4-FFF2-40B4-BE49-F238E27FC236}">
                <a16:creationId xmlns:a16="http://schemas.microsoft.com/office/drawing/2014/main" id="{CA47E504-090A-3540-2EB6-5BDE6A9B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4981" y="2828700"/>
            <a:ext cx="247348" cy="247348"/>
          </a:xfrm>
          <a:prstGeom prst="rect">
            <a:avLst/>
          </a:prstGeom>
        </p:spPr>
      </p:pic>
      <p:pic>
        <p:nvPicPr>
          <p:cNvPr id="74" name="Graphic 28" descr="Email with solid fill">
            <a:extLst>
              <a:ext uri="{FF2B5EF4-FFF2-40B4-BE49-F238E27FC236}">
                <a16:creationId xmlns:a16="http://schemas.microsoft.com/office/drawing/2014/main" id="{5F582E35-7C5A-43DF-8F8F-CF402EDC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981" y="2283002"/>
            <a:ext cx="247348" cy="247348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7662649" y="3850912"/>
            <a:ext cx="247348" cy="658458"/>
            <a:chOff x="1608285" y="1701821"/>
            <a:chExt cx="247348" cy="658458"/>
          </a:xfrm>
        </p:grpSpPr>
        <p:pic>
          <p:nvPicPr>
            <p:cNvPr id="76" name="Graphic 26" descr="Connections with solid fill">
              <a:extLst>
                <a:ext uri="{FF2B5EF4-FFF2-40B4-BE49-F238E27FC236}">
                  <a16:creationId xmlns:a16="http://schemas.microsoft.com/office/drawing/2014/main" id="{CA47E504-090A-3540-2EB6-5BDE6A9B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8285" y="2112931"/>
              <a:ext cx="247348" cy="247348"/>
            </a:xfrm>
            <a:prstGeom prst="rect">
              <a:avLst/>
            </a:prstGeom>
          </p:spPr>
        </p:pic>
        <p:pic>
          <p:nvPicPr>
            <p:cNvPr id="77" name="Graphic 28" descr="Email with solid fill">
              <a:extLst>
                <a:ext uri="{FF2B5EF4-FFF2-40B4-BE49-F238E27FC236}">
                  <a16:creationId xmlns:a16="http://schemas.microsoft.com/office/drawing/2014/main" id="{5F582E35-7C5A-43DF-8F8F-CF402E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08285" y="1701821"/>
              <a:ext cx="247348" cy="247348"/>
            </a:xfrm>
            <a:prstGeom prst="rect">
              <a:avLst/>
            </a:prstGeom>
          </p:spPr>
        </p:pic>
      </p:grpSp>
      <p:pic>
        <p:nvPicPr>
          <p:cNvPr id="78" name="Graphic 28" descr="Email with solid fill">
            <a:extLst>
              <a:ext uri="{FF2B5EF4-FFF2-40B4-BE49-F238E27FC236}">
                <a16:creationId xmlns:a16="http://schemas.microsoft.com/office/drawing/2014/main" id="{5F582E35-7C5A-43DF-8F8F-CF402EDC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992" y="5508532"/>
            <a:ext cx="247348" cy="247348"/>
          </a:xfrm>
          <a:prstGeom prst="rect">
            <a:avLst/>
          </a:prstGeom>
        </p:spPr>
      </p:pic>
      <p:pic>
        <p:nvPicPr>
          <p:cNvPr id="5" name="Graphic 26" descr="Connections with solid fill">
            <a:extLst>
              <a:ext uri="{FF2B5EF4-FFF2-40B4-BE49-F238E27FC236}">
                <a16:creationId xmlns:a16="http://schemas.microsoft.com/office/drawing/2014/main" id="{71AC7283-C7AB-C4D1-F686-85FFC3AED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964" y="5825777"/>
            <a:ext cx="247348" cy="2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3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5149" y="1111168"/>
            <a:ext cx="11055351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9743"/>
          </a:xfrm>
        </p:spPr>
        <p:txBody>
          <a:bodyPr/>
          <a:lstStyle/>
          <a:p>
            <a:r>
              <a:rPr lang="en-GB" b="1" dirty="0"/>
              <a:t>KPI 5 Team</a:t>
            </a:r>
          </a:p>
        </p:txBody>
      </p:sp>
      <p:pic>
        <p:nvPicPr>
          <p:cNvPr id="4" name="Google Shape;134;p2">
            <a:extLst>
              <a:ext uri="{FF2B5EF4-FFF2-40B4-BE49-F238E27FC236}">
                <a16:creationId xmlns:a16="http://schemas.microsoft.com/office/drawing/2014/main" id="{3DFD7F3C-10D2-5CA5-1DA7-4077BA67DF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36462" t="-15605" r="124717" b="41399"/>
          <a:stretch/>
        </p:blipFill>
        <p:spPr>
          <a:xfrm>
            <a:off x="3595379" y="4745720"/>
            <a:ext cx="1539221" cy="153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2;p2">
            <a:extLst>
              <a:ext uri="{FF2B5EF4-FFF2-40B4-BE49-F238E27FC236}">
                <a16:creationId xmlns:a16="http://schemas.microsoft.com/office/drawing/2014/main" id="{EBE9B71B-B7D7-1B8F-5858-F9BB91CA9A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40" y="2011399"/>
            <a:ext cx="1624797" cy="162479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65149" y="1389797"/>
            <a:ext cx="187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Delfim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Almeida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14" name="Google Shape;141;p2" descr="A person with dark hair wearing a suit&#10;&#10;Description automatically generated">
            <a:extLst>
              <a:ext uri="{FF2B5EF4-FFF2-40B4-BE49-F238E27FC236}">
                <a16:creationId xmlns:a16="http://schemas.microsoft.com/office/drawing/2014/main" id="{CD949E89-DEF4-FAD2-BA1D-0BC66E236C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4403" y="2045816"/>
            <a:ext cx="1555961" cy="1555961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415004" y="1343122"/>
            <a:ext cx="188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Karin Sim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41" name="Picture 40" descr="A person with long hair wearing a tan jacket&#10;&#10;Description automatically generated">
            <a:extLst>
              <a:ext uri="{FF2B5EF4-FFF2-40B4-BE49-F238E27FC236}">
                <a16:creationId xmlns:a16="http://schemas.microsoft.com/office/drawing/2014/main" id="{751A86FA-2E8D-90EF-5C83-EDD5F84D5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132"/>
          <a:stretch/>
        </p:blipFill>
        <p:spPr>
          <a:xfrm>
            <a:off x="6326091" y="4608146"/>
            <a:ext cx="1576014" cy="160425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6004435" y="3961815"/>
            <a:ext cx="217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Mihaela Brankova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Team Satellite</a:t>
            </a:r>
            <a:endParaRPr lang="en-GB" dirty="0">
              <a:solidFill>
                <a:srgbClr val="FFCC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49815" y="1343121"/>
            <a:ext cx="188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Raphael Cordon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30" name="Picture 29" descr="A person with a beard smiling&#10;&#10;Description automatically generated">
            <a:extLst>
              <a:ext uri="{FF2B5EF4-FFF2-40B4-BE49-F238E27FC236}">
                <a16:creationId xmlns:a16="http://schemas.microsoft.com/office/drawing/2014/main" id="{F56BA9F8-40B1-D8A7-8945-8A604708D3F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76" b="12045"/>
          <a:stretch/>
        </p:blipFill>
        <p:spPr>
          <a:xfrm>
            <a:off x="6326091" y="2045816"/>
            <a:ext cx="1528521" cy="1528522"/>
          </a:xfrm>
          <a:custGeom>
            <a:avLst/>
            <a:gdLst>
              <a:gd name="connsiteX0" fmla="*/ 764260 w 1528521"/>
              <a:gd name="connsiteY0" fmla="*/ 0 h 1528522"/>
              <a:gd name="connsiteX1" fmla="*/ 1528521 w 1528521"/>
              <a:gd name="connsiteY1" fmla="*/ 764261 h 1528522"/>
              <a:gd name="connsiteX2" fmla="*/ 764260 w 1528521"/>
              <a:gd name="connsiteY2" fmla="*/ 1528522 h 1528522"/>
              <a:gd name="connsiteX3" fmla="*/ 3945 w 1528521"/>
              <a:gd name="connsiteY3" fmla="*/ 842402 h 1528522"/>
              <a:gd name="connsiteX4" fmla="*/ 0 w 1528521"/>
              <a:gd name="connsiteY4" fmla="*/ 764281 h 1528522"/>
              <a:gd name="connsiteX5" fmla="*/ 0 w 1528521"/>
              <a:gd name="connsiteY5" fmla="*/ 764242 h 1528522"/>
              <a:gd name="connsiteX6" fmla="*/ 3945 w 1528521"/>
              <a:gd name="connsiteY6" fmla="*/ 686120 h 1528522"/>
              <a:gd name="connsiteX7" fmla="*/ 764260 w 1528521"/>
              <a:gd name="connsiteY7" fmla="*/ 0 h 15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8521" h="1528522">
                <a:moveTo>
                  <a:pt x="764260" y="0"/>
                </a:moveTo>
                <a:cubicBezTo>
                  <a:pt x="1186350" y="0"/>
                  <a:pt x="1528521" y="342171"/>
                  <a:pt x="1528521" y="764261"/>
                </a:cubicBezTo>
                <a:cubicBezTo>
                  <a:pt x="1528521" y="1186351"/>
                  <a:pt x="1186350" y="1528522"/>
                  <a:pt x="764260" y="1528522"/>
                </a:cubicBezTo>
                <a:cubicBezTo>
                  <a:pt x="368551" y="1528522"/>
                  <a:pt x="43083" y="1227786"/>
                  <a:pt x="3945" y="842402"/>
                </a:cubicBezTo>
                <a:lnTo>
                  <a:pt x="0" y="764281"/>
                </a:lnTo>
                <a:lnTo>
                  <a:pt x="0" y="764242"/>
                </a:lnTo>
                <a:lnTo>
                  <a:pt x="3945" y="686120"/>
                </a:lnTo>
                <a:cubicBezTo>
                  <a:pt x="43083" y="300736"/>
                  <a:pt x="368551" y="0"/>
                  <a:pt x="76426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8" name="Google Shape;153;p2">
            <a:extLst>
              <a:ext uri="{FF2B5EF4-FFF2-40B4-BE49-F238E27FC236}">
                <a16:creationId xmlns:a16="http://schemas.microsoft.com/office/drawing/2014/main" id="{B8E7BD76-9EDF-0B57-8AAA-94471B411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14" b="23967"/>
          <a:stretch/>
        </p:blipFill>
        <p:spPr>
          <a:xfrm>
            <a:off x="9051473" y="3193238"/>
            <a:ext cx="1497824" cy="1604251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8816087" y="2474902"/>
            <a:ext cx="196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Petra Brunner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PM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28" name="Google Shape;151;p2" descr="Profile photo for Sally">
            <a:extLst>
              <a:ext uri="{FF2B5EF4-FFF2-40B4-BE49-F238E27FC236}">
                <a16:creationId xmlns:a16="http://schemas.microsoft.com/office/drawing/2014/main" id="{5FEC07E3-31AB-2681-7BDA-EAD27E4A5A3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56115" y="4608147"/>
            <a:ext cx="1604250" cy="160425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3365120" y="3961815"/>
            <a:ext cx="217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Salomea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Shengelia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UX&amp;UI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24" name="Google Shape;148;p2" descr="Profile photo for Kyrian Uzoagba">
            <a:extLst>
              <a:ext uri="{FF2B5EF4-FFF2-40B4-BE49-F238E27FC236}">
                <a16:creationId xmlns:a16="http://schemas.microsoft.com/office/drawing/2014/main" id="{E5F72E50-8D3C-1FE5-5FF6-2D9DAE8ADE81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76755" y="4641054"/>
            <a:ext cx="1538434" cy="1538434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472775" y="3961814"/>
            <a:ext cx="217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Kyrian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Uzoagba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/>
            <a:r>
              <a:rPr lang="en-GB" b="1" dirty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UX&amp;UI</a:t>
            </a:r>
            <a:endParaRPr lang="en-GB" dirty="0">
              <a:solidFill>
                <a:srgbClr val="FFCC00"/>
              </a:solidFill>
            </a:endParaRPr>
          </a:p>
        </p:txBody>
      </p:sp>
      <p:pic>
        <p:nvPicPr>
          <p:cNvPr id="43" name="Picture 42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57889096-72EC-EC9F-B3A1-5C987E93E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5168" y="151425"/>
            <a:ext cx="1053121" cy="105312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832445" y="6108066"/>
            <a:ext cx="2982362" cy="721668"/>
            <a:chOff x="8959922" y="6104566"/>
            <a:chExt cx="2982362" cy="72166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56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1446550"/>
          </a:xfrm>
        </p:spPr>
        <p:txBody>
          <a:bodyPr/>
          <a:lstStyle/>
          <a:p>
            <a:r>
              <a:rPr lang="en-GB" b="1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1111168"/>
            <a:ext cx="11183155" cy="523175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 </a:t>
            </a:r>
            <a:r>
              <a:rPr lang="en-GB" sz="2800" b="1" dirty="0">
                <a:ln w="12700">
                  <a:solidFill>
                    <a:schemeClr val="tx1"/>
                  </a:solidFill>
                </a:ln>
                <a:solidFill>
                  <a:srgbClr val="FFD300"/>
                </a:solidFill>
              </a:rPr>
              <a:t>Pro Juventute</a:t>
            </a:r>
            <a:r>
              <a:rPr lang="en-GB" sz="2800" b="1" dirty="0"/>
              <a:t> </a:t>
            </a:r>
            <a:r>
              <a:rPr lang="en-GB" sz="2800" dirty="0"/>
              <a:t>has a large variety of activities and programs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Collecting KPIs from diverse audiences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Some KPIs are collected automatically and others, manually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800" dirty="0"/>
              <a:t>The reports are not standardized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daily basis management of the reports is complex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Lacking visibility due to the differences between reports</a:t>
            </a:r>
          </a:p>
          <a:p>
            <a:pPr lvl="1"/>
            <a:endParaRPr lang="en-GB" sz="2400" dirty="0"/>
          </a:p>
          <a:p>
            <a:endParaRPr lang="en-GB" sz="2800" dirty="0"/>
          </a:p>
          <a:p>
            <a:endParaRPr lang="en-GB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8832445" y="6108066"/>
            <a:ext cx="2982362" cy="721668"/>
            <a:chOff x="8959922" y="6104566"/>
            <a:chExt cx="2982362" cy="7216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  <p:pic>
        <p:nvPicPr>
          <p:cNvPr id="10" name="Picture 9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57889096-72EC-EC9F-B3A1-5C987E93E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612" y="1597975"/>
            <a:ext cx="1053121" cy="10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51425"/>
            <a:ext cx="9767571" cy="1446550"/>
          </a:xfrm>
        </p:spPr>
        <p:txBody>
          <a:bodyPr/>
          <a:lstStyle/>
          <a:p>
            <a:r>
              <a:rPr lang="en-GB" b="1" dirty="0"/>
              <a:t>How we intend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1111168"/>
            <a:ext cx="11183155" cy="523175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 Building a </a:t>
            </a:r>
            <a:r>
              <a:rPr lang="en-GB" sz="2800" b="1" dirty="0"/>
              <a:t>Web Application </a:t>
            </a:r>
            <a:r>
              <a:rPr lang="en-GB" sz="2800" dirty="0"/>
              <a:t>as a single data entry point:</a:t>
            </a:r>
          </a:p>
          <a:p>
            <a:pPr lvl="1">
              <a:lnSpc>
                <a:spcPct val="150000"/>
              </a:lnSpc>
            </a:pPr>
            <a:r>
              <a:rPr lang="en-GB" b="1" dirty="0"/>
              <a:t>REPORTS</a:t>
            </a:r>
            <a:r>
              <a:rPr lang="en-GB" dirty="0"/>
              <a:t> can be added, updated and visualized (</a:t>
            </a:r>
            <a:r>
              <a:rPr lang="en-GB" b="1" dirty="0"/>
              <a:t>CRUD</a:t>
            </a:r>
            <a:r>
              <a:rPr lang="en-GB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GB" b="1" dirty="0"/>
              <a:t>KPIs</a:t>
            </a:r>
            <a:r>
              <a:rPr lang="en-GB" dirty="0"/>
              <a:t> can be set and adjusted as needed</a:t>
            </a:r>
          </a:p>
          <a:p>
            <a:pPr lvl="1">
              <a:lnSpc>
                <a:spcPct val="150000"/>
              </a:lnSpc>
            </a:pPr>
            <a:r>
              <a:rPr lang="en-GB" b="1" dirty="0"/>
              <a:t>INTEGRATION</a:t>
            </a:r>
            <a:r>
              <a:rPr lang="en-GB" dirty="0"/>
              <a:t> with external tools, in a managed and secure way</a:t>
            </a:r>
          </a:p>
          <a:p>
            <a:pPr lvl="1"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sz="2800" dirty="0"/>
              <a:t> A </a:t>
            </a:r>
            <a:r>
              <a:rPr lang="en-GB" sz="2800" b="1" dirty="0"/>
              <a:t>modular</a:t>
            </a:r>
            <a:r>
              <a:rPr lang="en-GB" sz="2800" dirty="0"/>
              <a:t> and </a:t>
            </a:r>
            <a:r>
              <a:rPr lang="en-GB" sz="2800" b="1" dirty="0"/>
              <a:t>modern</a:t>
            </a:r>
            <a:r>
              <a:rPr lang="en-GB" sz="2800" dirty="0"/>
              <a:t> </a:t>
            </a:r>
            <a:r>
              <a:rPr lang="en-GB" sz="2800" b="1" dirty="0"/>
              <a:t>App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 user-driven solution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Must be easy to use, maintain, update and scale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841538" y="6136332"/>
            <a:ext cx="2982362" cy="721668"/>
            <a:chOff x="8959922" y="6104566"/>
            <a:chExt cx="2982362" cy="721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278" y1="55718" x2="34278" y2="55718"/>
                          <a14:foregroundMark x1="47773" y1="48418" x2="47773" y2="48418"/>
                          <a14:foregroundMark x1="31579" y1="47689" x2="31579" y2="47689"/>
                          <a14:foregroundMark x1="25641" y1="32117" x2="25641" y2="32117"/>
                          <a14:foregroundMark x1="55196" y1="47202" x2="55196" y2="47202"/>
                          <a14:foregroundMark x1="51687" y1="32360" x2="51687" y2="32360"/>
                          <a14:foregroundMark x1="63158" y1="48662" x2="63158" y2="48662"/>
                          <a14:foregroundMark x1="72200" y1="32117" x2="72200" y2="32117"/>
                          <a14:foregroundMark x1="73819" y1="52555" x2="73819" y2="52555"/>
                          <a14:foregroundMark x1="83536" y1="52311" x2="83536" y2="52311"/>
                          <a14:foregroundMark x1="74359" y1="65450" x2="74359" y2="65450"/>
                          <a14:backgroundMark x1="39406" y1="5839" x2="39406" y2="5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1174" y="6104566"/>
              <a:ext cx="1301110" cy="7216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959922" y="6328584"/>
              <a:ext cx="1856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D0DC"/>
                  </a:solidFill>
                </a:rPr>
                <a:t>deploy</a:t>
              </a:r>
              <a:r>
                <a:rPr lang="en-US" sz="1100" b="1" dirty="0"/>
                <a:t>(</a:t>
              </a:r>
              <a:r>
                <a:rPr lang="en-US" sz="1100" b="1" dirty="0">
                  <a:solidFill>
                    <a:srgbClr val="00D0DC"/>
                  </a:solidFill>
                </a:rPr>
                <a:t>impact</a:t>
              </a:r>
              <a:r>
                <a:rPr lang="en-US" sz="1100" b="1" dirty="0"/>
                <a:t>) </a:t>
              </a:r>
              <a:r>
                <a:rPr lang="en-US" sz="1100" b="1" dirty="0">
                  <a:solidFill>
                    <a:srgbClr val="00D0DC"/>
                  </a:solidFill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08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5285-BC7A-5780-E006-A8D32B4D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1111168"/>
            <a:ext cx="11183155" cy="5595407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sz="24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814F5-4F09-18D1-D4D4-237B0FF3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7" y="149608"/>
            <a:ext cx="5602386" cy="959743"/>
          </a:xfrm>
        </p:spPr>
        <p:txBody>
          <a:bodyPr/>
          <a:lstStyle/>
          <a:p>
            <a:r>
              <a:rPr lang="en-GB" b="1" dirty="0"/>
              <a:t>Web App structure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D5B983-DE4E-2B8A-9B10-47B27229548B}"/>
              </a:ext>
            </a:extLst>
          </p:cNvPr>
          <p:cNvGrpSpPr/>
          <p:nvPr/>
        </p:nvGrpSpPr>
        <p:grpSpPr>
          <a:xfrm>
            <a:off x="6251315" y="1579330"/>
            <a:ext cx="5754625" cy="2380107"/>
            <a:chOff x="973553" y="4302884"/>
            <a:chExt cx="5754625" cy="23801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41D530-85F0-611C-3826-A4715CBD396D}"/>
                </a:ext>
              </a:extLst>
            </p:cNvPr>
            <p:cNvSpPr/>
            <p:nvPr/>
          </p:nvSpPr>
          <p:spPr>
            <a:xfrm>
              <a:off x="1018621" y="4302884"/>
              <a:ext cx="5330469" cy="2380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Picture 11" descr="A blue and black logo&#10;&#10;Description automatically generated">
              <a:extLst>
                <a:ext uri="{FF2B5EF4-FFF2-40B4-BE49-F238E27FC236}">
                  <a16:creationId xmlns:a16="http://schemas.microsoft.com/office/drawing/2014/main" id="{793137B6-58F2-10D7-47CA-87B29C03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383" y="4333501"/>
              <a:ext cx="1487451" cy="42953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327CB8-FB2A-D03C-6748-41186B161C3F}"/>
                </a:ext>
              </a:extLst>
            </p:cNvPr>
            <p:cNvGrpSpPr/>
            <p:nvPr/>
          </p:nvGrpSpPr>
          <p:grpSpPr>
            <a:xfrm>
              <a:off x="973553" y="4503815"/>
              <a:ext cx="1712746" cy="1069335"/>
              <a:chOff x="2760948" y="3074663"/>
              <a:chExt cx="1712746" cy="1069335"/>
            </a:xfrm>
          </p:grpSpPr>
          <p:pic>
            <p:nvPicPr>
              <p:cNvPr id="7" name="Picture 6" descr="A blue cloud with white text&#10;&#10;Description automatically generated">
                <a:extLst>
                  <a:ext uri="{FF2B5EF4-FFF2-40B4-BE49-F238E27FC236}">
                    <a16:creationId xmlns:a16="http://schemas.microsoft.com/office/drawing/2014/main" id="{BEC05FB3-1AA3-238C-DBC2-B8AAC0EC7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866" y="3074663"/>
                <a:ext cx="841878" cy="4783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390CA6-185D-BAEB-4DCA-4CFFF4BB0291}"/>
                  </a:ext>
                </a:extLst>
              </p:cNvPr>
              <p:cNvSpPr txBox="1"/>
              <p:nvPr/>
            </p:nvSpPr>
            <p:spPr>
              <a:xfrm>
                <a:off x="2760948" y="3559223"/>
                <a:ext cx="17127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API for building</a:t>
                </a:r>
              </a:p>
              <a:p>
                <a:pPr algn="ctr"/>
                <a:r>
                  <a:rPr lang="en-GB" sz="1600" dirty="0"/>
                  <a:t>Graphics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058391-C745-54AF-EEBC-3F33B7FE0C5D}"/>
                </a:ext>
              </a:extLst>
            </p:cNvPr>
            <p:cNvGrpSpPr/>
            <p:nvPr/>
          </p:nvGrpSpPr>
          <p:grpSpPr>
            <a:xfrm>
              <a:off x="4395683" y="4503815"/>
              <a:ext cx="2332495" cy="995323"/>
              <a:chOff x="6902767" y="3419519"/>
              <a:chExt cx="2332495" cy="995323"/>
            </a:xfrm>
          </p:grpSpPr>
          <p:pic>
            <p:nvPicPr>
              <p:cNvPr id="9" name="Picture 8" descr="A blue cloud with white text&#10;&#10;Description automatically generated">
                <a:extLst>
                  <a:ext uri="{FF2B5EF4-FFF2-40B4-BE49-F238E27FC236}">
                    <a16:creationId xmlns:a16="http://schemas.microsoft.com/office/drawing/2014/main" id="{0F6C97BE-C1EC-45CA-A66F-6AF88588B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5253" y="3419519"/>
                <a:ext cx="841878" cy="47834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DB4E78-81BF-D783-33E3-4005FF53386D}"/>
                  </a:ext>
                </a:extLst>
              </p:cNvPr>
              <p:cNvSpPr txBox="1"/>
              <p:nvPr/>
            </p:nvSpPr>
            <p:spPr>
              <a:xfrm>
                <a:off x="6902767" y="3830067"/>
                <a:ext cx="23324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API for external </a:t>
                </a:r>
              </a:p>
              <a:p>
                <a:pPr algn="ctr"/>
                <a:r>
                  <a:rPr lang="en-GB" sz="1600" dirty="0"/>
                  <a:t>access to Data</a:t>
                </a: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6879512-8DFF-A6C7-DBDB-892B2EB0DE7B}"/>
              </a:ext>
            </a:extLst>
          </p:cNvPr>
          <p:cNvSpPr/>
          <p:nvPr/>
        </p:nvSpPr>
        <p:spPr>
          <a:xfrm>
            <a:off x="1080421" y="2271968"/>
            <a:ext cx="4700685" cy="4322957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 END</a:t>
            </a:r>
          </a:p>
        </p:txBody>
      </p:sp>
      <p:pic>
        <p:nvPicPr>
          <p:cNvPr id="11" name="Picture 10" descr="A computer monitor with a screen showing graphs and charts&#10;&#10;Description automatically generated">
            <a:extLst>
              <a:ext uri="{FF2B5EF4-FFF2-40B4-BE49-F238E27FC236}">
                <a16:creationId xmlns:a16="http://schemas.microsoft.com/office/drawing/2014/main" id="{B1314814-BA1E-E9A6-F1E2-CFE19E67F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58" y="2681833"/>
            <a:ext cx="2802791" cy="222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89415C3-DDB3-F69D-0BAB-1616A6314AF7}"/>
              </a:ext>
            </a:extLst>
          </p:cNvPr>
          <p:cNvSpPr txBox="1">
            <a:spLocks/>
          </p:cNvSpPr>
          <p:nvPr/>
        </p:nvSpPr>
        <p:spPr>
          <a:xfrm>
            <a:off x="565147" y="1082981"/>
            <a:ext cx="5602388" cy="857137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800" b="1" dirty="0"/>
              <a:t>Modular structure</a:t>
            </a:r>
            <a:endParaRPr lang="en-GB" sz="2400" b="1" dirty="0"/>
          </a:p>
          <a:p>
            <a:pPr lvl="1"/>
            <a:endParaRPr lang="en-GB" sz="2400" dirty="0"/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</p:txBody>
      </p:sp>
      <p:pic>
        <p:nvPicPr>
          <p:cNvPr id="26" name="Picture 25" descr="A black and blue sign with blue letters&#10;&#10;Description automatically generated">
            <a:extLst>
              <a:ext uri="{FF2B5EF4-FFF2-40B4-BE49-F238E27FC236}">
                <a16:creationId xmlns:a16="http://schemas.microsoft.com/office/drawing/2014/main" id="{3A9967A9-E592-4110-890C-F0D6CBE8A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611" y="5314343"/>
            <a:ext cx="1975545" cy="5041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DB079B-08AA-A0EC-EE4C-A85C5744A645}"/>
              </a:ext>
            </a:extLst>
          </p:cNvPr>
          <p:cNvSpPr txBox="1"/>
          <p:nvPr/>
        </p:nvSpPr>
        <p:spPr>
          <a:xfrm>
            <a:off x="6167534" y="1109351"/>
            <a:ext cx="558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 END</a:t>
            </a:r>
            <a:endParaRPr lang="en-GB" b="1" dirty="0"/>
          </a:p>
        </p:txBody>
      </p:sp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23D45CE4-51F7-C77D-1BB4-8D0A527B1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082" y="2884879"/>
            <a:ext cx="1559697" cy="1162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5F2EC5-86BA-40F1-9ADA-1217AA756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254" y="5285643"/>
            <a:ext cx="1914525" cy="5328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2D9B290A-AE5B-BF5C-B570-DC8B08B1E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7411" y="1689019"/>
            <a:ext cx="352425" cy="350076"/>
          </a:xfrm>
          <a:prstGeom prst="rect">
            <a:avLst/>
          </a:prstGeom>
        </p:spPr>
      </p:pic>
      <p:pic>
        <p:nvPicPr>
          <p:cNvPr id="48" name="Picture 47" descr="A purple hexagon with white letters and a letter c&#10;&#10;Description automatically generated">
            <a:extLst>
              <a:ext uri="{FF2B5EF4-FFF2-40B4-BE49-F238E27FC236}">
                <a16:creationId xmlns:a16="http://schemas.microsoft.com/office/drawing/2014/main" id="{2CEBB056-F1B0-ECE2-2342-285582C34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6222" y="1643763"/>
            <a:ext cx="466768" cy="3500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05CEDDA-A7C2-1FB9-B9A9-5A0FCEEE0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4175" y="2839857"/>
            <a:ext cx="1895269" cy="1070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C04AD731-947B-AF5D-A9A4-BD9E1895A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335" y="3193685"/>
            <a:ext cx="1559697" cy="1162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74AECD6D-83A6-750D-54CC-C669B5F5F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588" y="3462937"/>
            <a:ext cx="1559697" cy="1162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19DFCE4-8A54-D3A7-87C9-52A5508A91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783" y="4110123"/>
            <a:ext cx="1303328" cy="737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1BD9452-7B1E-1F21-EE5D-B8811901C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7796" y="3519121"/>
            <a:ext cx="1712747" cy="968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1D758-5FF5-B19A-8BBB-A65605EA88D8}"/>
              </a:ext>
            </a:extLst>
          </p:cNvPr>
          <p:cNvGrpSpPr/>
          <p:nvPr/>
        </p:nvGrpSpPr>
        <p:grpSpPr>
          <a:xfrm>
            <a:off x="7700814" y="5167148"/>
            <a:ext cx="3087417" cy="1374699"/>
            <a:chOff x="7449095" y="5022628"/>
            <a:chExt cx="3087417" cy="13746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6E1938-ED3E-8F91-4956-20A6F2BBEACD}"/>
                </a:ext>
              </a:extLst>
            </p:cNvPr>
            <p:cNvGrpSpPr/>
            <p:nvPr/>
          </p:nvGrpSpPr>
          <p:grpSpPr>
            <a:xfrm>
              <a:off x="7899987" y="5022628"/>
              <a:ext cx="1896755" cy="1134987"/>
              <a:chOff x="6814377" y="4941606"/>
              <a:chExt cx="1896755" cy="1134987"/>
            </a:xfrm>
          </p:grpSpPr>
          <p:pic>
            <p:nvPicPr>
              <p:cNvPr id="6" name="Graphic 5" descr="Database with solid fill">
                <a:extLst>
                  <a:ext uri="{FF2B5EF4-FFF2-40B4-BE49-F238E27FC236}">
                    <a16:creationId xmlns:a16="http://schemas.microsoft.com/office/drawing/2014/main" id="{A6D410C8-0263-1C86-25D1-45CD3EB5A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32876" y="5310761"/>
                <a:ext cx="765832" cy="765832"/>
              </a:xfrm>
              <a:prstGeom prst="rect">
                <a:avLst/>
              </a:prstGeom>
            </p:spPr>
          </p:pic>
          <p:pic>
            <p:nvPicPr>
              <p:cNvPr id="8" name="Picture 7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42A5EE69-6D68-9512-C0D9-5B0D7BDDC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4377" y="4941606"/>
                <a:ext cx="1896755" cy="36915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69858D-C694-9E71-378C-2D81A93F16EF}"/>
                </a:ext>
              </a:extLst>
            </p:cNvPr>
            <p:cNvSpPr txBox="1"/>
            <p:nvPr/>
          </p:nvSpPr>
          <p:spPr>
            <a:xfrm>
              <a:off x="7449095" y="6058773"/>
              <a:ext cx="3087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Database and Authentication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31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1EA7F9-83DD-B0FB-7065-237884C39A5C}"/>
              </a:ext>
            </a:extLst>
          </p:cNvPr>
          <p:cNvSpPr/>
          <p:nvPr/>
        </p:nvSpPr>
        <p:spPr>
          <a:xfrm>
            <a:off x="342901" y="1111168"/>
            <a:ext cx="11277600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FF20D5-4D35-22F4-9E39-F7494B7B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User’s journey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CDDF53-C8F8-4102-C3BE-DA9AE661CDA9}"/>
              </a:ext>
            </a:extLst>
          </p:cNvPr>
          <p:cNvSpPr/>
          <p:nvPr/>
        </p:nvSpPr>
        <p:spPr>
          <a:xfrm>
            <a:off x="3001952" y="5280026"/>
            <a:ext cx="6350000" cy="955039"/>
          </a:xfrm>
          <a:custGeom>
            <a:avLst/>
            <a:gdLst>
              <a:gd name="connsiteX0" fmla="*/ 0 w 6350000"/>
              <a:gd name="connsiteY0" fmla="*/ 159176 h 955039"/>
              <a:gd name="connsiteX1" fmla="*/ 159176 w 6350000"/>
              <a:gd name="connsiteY1" fmla="*/ 0 h 955039"/>
              <a:gd name="connsiteX2" fmla="*/ 6190824 w 6350000"/>
              <a:gd name="connsiteY2" fmla="*/ 0 h 955039"/>
              <a:gd name="connsiteX3" fmla="*/ 6350000 w 6350000"/>
              <a:gd name="connsiteY3" fmla="*/ 159176 h 955039"/>
              <a:gd name="connsiteX4" fmla="*/ 6350000 w 6350000"/>
              <a:gd name="connsiteY4" fmla="*/ 795863 h 955039"/>
              <a:gd name="connsiteX5" fmla="*/ 6190824 w 6350000"/>
              <a:gd name="connsiteY5" fmla="*/ 955039 h 955039"/>
              <a:gd name="connsiteX6" fmla="*/ 159176 w 6350000"/>
              <a:gd name="connsiteY6" fmla="*/ 955039 h 955039"/>
              <a:gd name="connsiteX7" fmla="*/ 0 w 6350000"/>
              <a:gd name="connsiteY7" fmla="*/ 795863 h 955039"/>
              <a:gd name="connsiteX8" fmla="*/ 0 w 6350000"/>
              <a:gd name="connsiteY8" fmla="*/ 159176 h 95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0000" h="955039" fill="none" extrusionOk="0">
                <a:moveTo>
                  <a:pt x="0" y="159176"/>
                </a:moveTo>
                <a:cubicBezTo>
                  <a:pt x="-2344" y="70887"/>
                  <a:pt x="82140" y="8893"/>
                  <a:pt x="159176" y="0"/>
                </a:cubicBezTo>
                <a:cubicBezTo>
                  <a:pt x="1922024" y="130954"/>
                  <a:pt x="4192300" y="43574"/>
                  <a:pt x="6190824" y="0"/>
                </a:cubicBezTo>
                <a:cubicBezTo>
                  <a:pt x="6287326" y="13235"/>
                  <a:pt x="6355847" y="78428"/>
                  <a:pt x="6350000" y="159176"/>
                </a:cubicBezTo>
                <a:cubicBezTo>
                  <a:pt x="6405949" y="301582"/>
                  <a:pt x="6403097" y="566343"/>
                  <a:pt x="6350000" y="795863"/>
                </a:cubicBezTo>
                <a:cubicBezTo>
                  <a:pt x="6336735" y="885951"/>
                  <a:pt x="6269003" y="948325"/>
                  <a:pt x="6190824" y="955039"/>
                </a:cubicBezTo>
                <a:cubicBezTo>
                  <a:pt x="4020906" y="1110236"/>
                  <a:pt x="3017705" y="1118059"/>
                  <a:pt x="159176" y="955039"/>
                </a:cubicBezTo>
                <a:cubicBezTo>
                  <a:pt x="72246" y="941783"/>
                  <a:pt x="-11044" y="890222"/>
                  <a:pt x="0" y="795863"/>
                </a:cubicBezTo>
                <a:cubicBezTo>
                  <a:pt x="-24947" y="605640"/>
                  <a:pt x="-39807" y="305181"/>
                  <a:pt x="0" y="159176"/>
                </a:cubicBezTo>
                <a:close/>
              </a:path>
              <a:path w="6350000" h="955039" stroke="0" extrusionOk="0">
                <a:moveTo>
                  <a:pt x="0" y="159176"/>
                </a:moveTo>
                <a:cubicBezTo>
                  <a:pt x="-10967" y="64501"/>
                  <a:pt x="62723" y="3206"/>
                  <a:pt x="159176" y="0"/>
                </a:cubicBezTo>
                <a:cubicBezTo>
                  <a:pt x="1646327" y="132882"/>
                  <a:pt x="4851118" y="-84951"/>
                  <a:pt x="6190824" y="0"/>
                </a:cubicBezTo>
                <a:cubicBezTo>
                  <a:pt x="6274457" y="4177"/>
                  <a:pt x="6348754" y="78154"/>
                  <a:pt x="6350000" y="159176"/>
                </a:cubicBezTo>
                <a:cubicBezTo>
                  <a:pt x="6375629" y="298361"/>
                  <a:pt x="6377600" y="544550"/>
                  <a:pt x="6350000" y="795863"/>
                </a:cubicBezTo>
                <a:cubicBezTo>
                  <a:pt x="6366041" y="885676"/>
                  <a:pt x="6284979" y="942187"/>
                  <a:pt x="6190824" y="955039"/>
                </a:cubicBezTo>
                <a:cubicBezTo>
                  <a:pt x="5039671" y="1042678"/>
                  <a:pt x="3093652" y="882360"/>
                  <a:pt x="159176" y="955039"/>
                </a:cubicBezTo>
                <a:cubicBezTo>
                  <a:pt x="70953" y="952053"/>
                  <a:pt x="-9867" y="897486"/>
                  <a:pt x="0" y="795863"/>
                </a:cubicBezTo>
                <a:cubicBezTo>
                  <a:pt x="51206" y="526167"/>
                  <a:pt x="49593" y="328443"/>
                  <a:pt x="0" y="15917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The MVP aims to cover the happy path, variations of the scenario above to be included in future releases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49505935-AF2B-86AE-C721-52F4FCA3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8" y="1650046"/>
            <a:ext cx="10888325" cy="46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8469" y="1111168"/>
            <a:ext cx="11272032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Authentication</a:t>
            </a:r>
          </a:p>
        </p:txBody>
      </p:sp>
      <p:pic>
        <p:nvPicPr>
          <p:cNvPr id="10" name="Picture 9" descr="A screenshot of a log in&#10;&#10;Description automatically generated">
            <a:extLst>
              <a:ext uri="{FF2B5EF4-FFF2-40B4-BE49-F238E27FC236}">
                <a16:creationId xmlns:a16="http://schemas.microsoft.com/office/drawing/2014/main" id="{8264F1FC-21C9-B88C-670B-74825721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1" y="1105055"/>
            <a:ext cx="8231840" cy="5261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AF563-FD70-3C43-2CB3-80686C535082}"/>
              </a:ext>
            </a:extLst>
          </p:cNvPr>
          <p:cNvSpPr/>
          <p:nvPr/>
        </p:nvSpPr>
        <p:spPr>
          <a:xfrm>
            <a:off x="9133328" y="1778924"/>
            <a:ext cx="2280047" cy="1163781"/>
          </a:xfrm>
          <a:prstGeom prst="rect">
            <a:avLst/>
          </a:pr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9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5149" y="1111168"/>
            <a:ext cx="11416848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KPIs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35A8B19-65AF-01F5-F55A-8E500018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1" y="1105055"/>
            <a:ext cx="8231841" cy="5261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90D3B1AE-A56C-85F7-1B2A-57F759D107B4}"/>
              </a:ext>
            </a:extLst>
          </p:cNvPr>
          <p:cNvSpPr/>
          <p:nvPr/>
        </p:nvSpPr>
        <p:spPr>
          <a:xfrm>
            <a:off x="8796989" y="3507971"/>
            <a:ext cx="1984617" cy="2162681"/>
          </a:xfrm>
          <a:custGeom>
            <a:avLst/>
            <a:gdLst>
              <a:gd name="connsiteX0" fmla="*/ 0 w 2053264"/>
              <a:gd name="connsiteY0" fmla="*/ 0 h 2058582"/>
              <a:gd name="connsiteX1" fmla="*/ 2053264 w 2053264"/>
              <a:gd name="connsiteY1" fmla="*/ 0 h 2058582"/>
              <a:gd name="connsiteX2" fmla="*/ 2053264 w 2053264"/>
              <a:gd name="connsiteY2" fmla="*/ 686194 h 2058582"/>
              <a:gd name="connsiteX3" fmla="*/ 1565583 w 2053264"/>
              <a:gd name="connsiteY3" fmla="*/ 686194 h 2058582"/>
              <a:gd name="connsiteX4" fmla="*/ 1565583 w 2053264"/>
              <a:gd name="connsiteY4" fmla="*/ 1372388 h 2058582"/>
              <a:gd name="connsiteX5" fmla="*/ 1060487 w 2053264"/>
              <a:gd name="connsiteY5" fmla="*/ 1372388 h 2058582"/>
              <a:gd name="connsiteX6" fmla="*/ 1060487 w 2053264"/>
              <a:gd name="connsiteY6" fmla="*/ 2058582 h 2058582"/>
              <a:gd name="connsiteX7" fmla="*/ 1 w 2053264"/>
              <a:gd name="connsiteY7" fmla="*/ 2058582 h 2058582"/>
              <a:gd name="connsiteX8" fmla="*/ 1 w 2053264"/>
              <a:gd name="connsiteY8" fmla="*/ 1372388 h 2058582"/>
              <a:gd name="connsiteX9" fmla="*/ 0 w 2053264"/>
              <a:gd name="connsiteY9" fmla="*/ 1372388 h 2058582"/>
              <a:gd name="connsiteX10" fmla="*/ 0 w 2053264"/>
              <a:gd name="connsiteY10" fmla="*/ 686194 h 20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3264" h="2058582">
                <a:moveTo>
                  <a:pt x="0" y="0"/>
                </a:moveTo>
                <a:lnTo>
                  <a:pt x="2053264" y="0"/>
                </a:lnTo>
                <a:lnTo>
                  <a:pt x="2053264" y="686194"/>
                </a:lnTo>
                <a:lnTo>
                  <a:pt x="1565583" y="686194"/>
                </a:lnTo>
                <a:lnTo>
                  <a:pt x="1565583" y="1372388"/>
                </a:lnTo>
                <a:lnTo>
                  <a:pt x="1060487" y="1372388"/>
                </a:lnTo>
                <a:lnTo>
                  <a:pt x="1060487" y="2058582"/>
                </a:lnTo>
                <a:lnTo>
                  <a:pt x="1" y="2058582"/>
                </a:lnTo>
                <a:lnTo>
                  <a:pt x="1" y="1372388"/>
                </a:lnTo>
                <a:lnTo>
                  <a:pt x="0" y="1372388"/>
                </a:lnTo>
                <a:lnTo>
                  <a:pt x="0" y="686194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14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149" y="1111168"/>
            <a:ext cx="11416848" cy="51737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AAF89C-95AE-33B3-F635-2DCFB4B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1425"/>
            <a:ext cx="8267296" cy="953630"/>
          </a:xfrm>
        </p:spPr>
        <p:txBody>
          <a:bodyPr/>
          <a:lstStyle/>
          <a:p>
            <a:r>
              <a:rPr lang="en-GB" b="1" dirty="0"/>
              <a:t>Web App – KPIs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A6A460A7-9F64-140A-C722-8A056D1A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3" y="1214230"/>
            <a:ext cx="8156030" cy="5212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5" y="1296441"/>
            <a:ext cx="2832973" cy="4333507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90D3B1AE-A56C-85F7-1B2A-57F759D107B4}"/>
              </a:ext>
            </a:extLst>
          </p:cNvPr>
          <p:cNvSpPr/>
          <p:nvPr/>
        </p:nvSpPr>
        <p:spPr>
          <a:xfrm>
            <a:off x="8762805" y="3517140"/>
            <a:ext cx="2040602" cy="2183873"/>
          </a:xfrm>
          <a:custGeom>
            <a:avLst/>
            <a:gdLst>
              <a:gd name="connsiteX0" fmla="*/ 0 w 2053264"/>
              <a:gd name="connsiteY0" fmla="*/ 0 h 2058582"/>
              <a:gd name="connsiteX1" fmla="*/ 2053264 w 2053264"/>
              <a:gd name="connsiteY1" fmla="*/ 0 h 2058582"/>
              <a:gd name="connsiteX2" fmla="*/ 2053264 w 2053264"/>
              <a:gd name="connsiteY2" fmla="*/ 686194 h 2058582"/>
              <a:gd name="connsiteX3" fmla="*/ 1565583 w 2053264"/>
              <a:gd name="connsiteY3" fmla="*/ 686194 h 2058582"/>
              <a:gd name="connsiteX4" fmla="*/ 1565583 w 2053264"/>
              <a:gd name="connsiteY4" fmla="*/ 1372388 h 2058582"/>
              <a:gd name="connsiteX5" fmla="*/ 1060487 w 2053264"/>
              <a:gd name="connsiteY5" fmla="*/ 1372388 h 2058582"/>
              <a:gd name="connsiteX6" fmla="*/ 1060487 w 2053264"/>
              <a:gd name="connsiteY6" fmla="*/ 2058582 h 2058582"/>
              <a:gd name="connsiteX7" fmla="*/ 1 w 2053264"/>
              <a:gd name="connsiteY7" fmla="*/ 2058582 h 2058582"/>
              <a:gd name="connsiteX8" fmla="*/ 1 w 2053264"/>
              <a:gd name="connsiteY8" fmla="*/ 1372388 h 2058582"/>
              <a:gd name="connsiteX9" fmla="*/ 0 w 2053264"/>
              <a:gd name="connsiteY9" fmla="*/ 1372388 h 2058582"/>
              <a:gd name="connsiteX10" fmla="*/ 0 w 2053264"/>
              <a:gd name="connsiteY10" fmla="*/ 686194 h 20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3264" h="2058582">
                <a:moveTo>
                  <a:pt x="0" y="0"/>
                </a:moveTo>
                <a:lnTo>
                  <a:pt x="2053264" y="0"/>
                </a:lnTo>
                <a:lnTo>
                  <a:pt x="2053264" y="686194"/>
                </a:lnTo>
                <a:lnTo>
                  <a:pt x="1565583" y="686194"/>
                </a:lnTo>
                <a:lnTo>
                  <a:pt x="1565583" y="1372388"/>
                </a:lnTo>
                <a:lnTo>
                  <a:pt x="1060487" y="1372388"/>
                </a:lnTo>
                <a:lnTo>
                  <a:pt x="1060487" y="2058582"/>
                </a:lnTo>
                <a:lnTo>
                  <a:pt x="1" y="2058582"/>
                </a:lnTo>
                <a:lnTo>
                  <a:pt x="1" y="1372388"/>
                </a:lnTo>
                <a:lnTo>
                  <a:pt x="0" y="1372388"/>
                </a:lnTo>
                <a:lnTo>
                  <a:pt x="0" y="686194"/>
                </a:lnTo>
                <a:close/>
              </a:path>
            </a:pathLst>
          </a:custGeom>
          <a:noFill/>
          <a:ln w="38100">
            <a:solidFill>
              <a:srgbClr val="FFD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76909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502</Words>
  <Application>Microsoft Macintosh PowerPoint</Application>
  <PresentationFormat>Widescreen</PresentationFormat>
  <Paragraphs>116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Seaford Display</vt:lpstr>
      <vt:lpstr>System Font Regular</vt:lpstr>
      <vt:lpstr>Tenorite</vt:lpstr>
      <vt:lpstr>MadridVTI</vt:lpstr>
      <vt:lpstr>PowerPoint Presentation</vt:lpstr>
      <vt:lpstr>KPI 5 Team</vt:lpstr>
      <vt:lpstr>Problem</vt:lpstr>
      <vt:lpstr>How we intend to solve</vt:lpstr>
      <vt:lpstr>Web App structure</vt:lpstr>
      <vt:lpstr>Web App – User’s journey</vt:lpstr>
      <vt:lpstr>Web App – Authentication</vt:lpstr>
      <vt:lpstr>Web App – KPIs</vt:lpstr>
      <vt:lpstr>Web App – KPIs</vt:lpstr>
      <vt:lpstr>Web App – Reports</vt:lpstr>
      <vt:lpstr>Web App – Reports</vt:lpstr>
      <vt:lpstr>Web App – Dashboards</vt:lpstr>
      <vt:lpstr>Web App – Dashboards</vt:lpstr>
      <vt:lpstr>Web App – Dashboards</vt:lpstr>
      <vt:lpstr>Learned Lessons</vt:lpstr>
      <vt:lpstr>Learned Lessons</vt:lpstr>
      <vt:lpstr>KPI 5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KPI 5</dc:title>
  <dc:creator>Microsoft Office User</dc:creator>
  <cp:lastModifiedBy>Microsoft Office User</cp:lastModifiedBy>
  <cp:revision>52</cp:revision>
  <dcterms:created xsi:type="dcterms:W3CDTF">2023-10-21T07:54:28Z</dcterms:created>
  <dcterms:modified xsi:type="dcterms:W3CDTF">2023-11-03T15:04:28Z</dcterms:modified>
</cp:coreProperties>
</file>